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10" r:id="rId6"/>
    <p:sldMasterId id="2147483723" r:id="rId7"/>
  </p:sldMasterIdLst>
  <p:notesMasterIdLst>
    <p:notesMasterId r:id="rId29"/>
  </p:notesMasterIdLst>
  <p:sldIdLst>
    <p:sldId id="266" r:id="rId8"/>
    <p:sldId id="257" r:id="rId9"/>
    <p:sldId id="274" r:id="rId10"/>
    <p:sldId id="281" r:id="rId11"/>
    <p:sldId id="262" r:id="rId12"/>
    <p:sldId id="275" r:id="rId13"/>
    <p:sldId id="276" r:id="rId14"/>
    <p:sldId id="291" r:id="rId15"/>
    <p:sldId id="283" r:id="rId16"/>
    <p:sldId id="285" r:id="rId17"/>
    <p:sldId id="284" r:id="rId18"/>
    <p:sldId id="272" r:id="rId19"/>
    <p:sldId id="277" r:id="rId20"/>
    <p:sldId id="278" r:id="rId21"/>
    <p:sldId id="286" r:id="rId22"/>
    <p:sldId id="287" r:id="rId23"/>
    <p:sldId id="288" r:id="rId24"/>
    <p:sldId id="289" r:id="rId25"/>
    <p:sldId id="290" r:id="rId26"/>
    <p:sldId id="29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FF"/>
    <a:srgbClr val="0000CC"/>
    <a:srgbClr val="FF00FF"/>
    <a:srgbClr val="00FF00"/>
    <a:srgbClr val="FF66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0"/>
  </p:normalViewPr>
  <p:slideViewPr>
    <p:cSldViewPr>
      <p:cViewPr varScale="1">
        <p:scale>
          <a:sx n="69" d="100"/>
          <a:sy n="69" d="100"/>
        </p:scale>
        <p:origin x="30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CD413-AECC-4034-A2A6-463C31A28CF0}" type="datetimeFigureOut">
              <a:rPr lang="en-US" smtClean="0"/>
              <a:t>5/18/2020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E4E1-0FC2-4D12-9C4A-3890FB3D33B3}" type="slidenum">
              <a:rPr lang="en-US" smtClean="0"/>
              <a:t>‹#›</a:t>
            </a:fld>
            <a:endParaRPr lang="en-US"/>
          </a:p>
        </p:txBody>
      </p:sp>
    </p:spTree>
    <p:extLst>
      <p:ext uri="{BB962C8B-B14F-4D97-AF65-F5344CB8AC3E}">
        <p14:creationId xmlns:p14="http://schemas.microsoft.com/office/powerpoint/2010/main" val="399988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F65E4E1-0FC2-4D12-9C4A-3890FB3D33B3}" type="slidenum">
              <a:rPr lang="en-US" smtClean="0"/>
              <a:t>12</a:t>
            </a:fld>
            <a:endParaRPr lang="en-US"/>
          </a:p>
        </p:txBody>
      </p:sp>
    </p:spTree>
    <p:extLst>
      <p:ext uri="{BB962C8B-B14F-4D97-AF65-F5344CB8AC3E}">
        <p14:creationId xmlns:p14="http://schemas.microsoft.com/office/powerpoint/2010/main" val="23549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2830D-7BD1-4BC9-91B7-85911C681F5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38150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2830D-7BD1-4BC9-91B7-85911C681F5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280427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2830D-7BD1-4BC9-91B7-85911C681F5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428366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956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6972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0684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3655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2932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97512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479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326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2830D-7BD1-4BC9-91B7-85911C681F5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3689601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901769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414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6649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8788" y="273050"/>
            <a:ext cx="8226425" cy="5854700"/>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3" name="Date Placeholder 2"/>
          <p:cNvSpPr>
            <a:spLocks noGrp="1"/>
          </p:cNvSpPr>
          <p:nvPr>
            <p:ph type="dt" sz="half" idx="10"/>
          </p:nvPr>
        </p:nvSpPr>
        <p:spPr/>
        <p:txBody>
          <a:bodyPr/>
          <a:lstStyle/>
          <a:p>
            <a:pPr defTabSz="685800" fontAlgn="base"/>
            <a:endParaRPr lang="vi-VN" sz="1050" noProof="1">
              <a:solidFill>
                <a:prstClr val="black">
                  <a:tint val="75000"/>
                </a:prstClr>
              </a:solidFill>
            </a:endParaRPr>
          </a:p>
        </p:txBody>
      </p:sp>
      <p:sp>
        <p:nvSpPr>
          <p:cNvPr id="4" name="Footer Placeholder 3"/>
          <p:cNvSpPr>
            <a:spLocks noGrp="1"/>
          </p:cNvSpPr>
          <p:nvPr>
            <p:ph type="ftr" sz="quarter" idx="11"/>
          </p:nvPr>
        </p:nvSpPr>
        <p:spPr/>
        <p:txBody>
          <a:bodyPr/>
          <a:lstStyle/>
          <a:p>
            <a:pPr defTabSz="685800" fontAlgn="base"/>
            <a:endParaRPr lang="vi-VN" sz="1050" noProof="1">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fontAlgn="base"/>
            <a:fld id="{9A0DB2DC-4C9A-4742-B13C-FB6460FD3503}" type="slidenum">
              <a:rPr lang="en-US" altLang="en-US" sz="1050" noProof="1" smtClean="0">
                <a:solidFill>
                  <a:prstClr val="black">
                    <a:tint val="75000"/>
                  </a:prstClr>
                </a:solidFill>
                <a:latin typeface="Arial" pitchFamily="34" charset="0"/>
                <a:ea typeface="Arial" charset="0"/>
              </a:rPr>
              <a:pPr defTabSz="685800" fontAlgn="base"/>
              <a:t>‹#›</a:t>
            </a:fld>
            <a:endParaRPr lang="en-US" altLang="en-US" sz="1050" noProof="1">
              <a:solidFill>
                <a:prstClr val="black">
                  <a:tint val="75000"/>
                </a:prstClr>
              </a:solidFill>
            </a:endParaRPr>
          </a:p>
        </p:txBody>
      </p:sp>
    </p:spTree>
    <p:extLst>
      <p:ext uri="{BB962C8B-B14F-4D97-AF65-F5344CB8AC3E}">
        <p14:creationId xmlns:p14="http://schemas.microsoft.com/office/powerpoint/2010/main" val="27494652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63778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1130420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2314410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3160193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4218573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287031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2830D-7BD1-4BC9-91B7-85911C681F5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1275504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424432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2292665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870940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664569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546131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a:ea typeface="+mn-ea"/>
              <a:cs typeface="+mn-cs"/>
            </a:endParaRPr>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0" lang="en-US" sz="1800" b="1" i="0" u="none" strike="noStrike" kern="1200" cap="all" spc="0" normalizeH="0" baseline="0" noProof="0">
              <a:ln>
                <a:noFill/>
              </a:ln>
              <a:solidFill>
                <a:srgbClr val="000000"/>
              </a:solidFill>
              <a:effectLst/>
              <a:uLnTx/>
              <a:uFillTx/>
              <a:latin typeface="Garamond"/>
              <a:ea typeface="+mn-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Slide Number Placeholder 16"/>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862E367-BFA4-448E-B17A-C1EE5418E8A8}"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
        <p:nvSpPr>
          <p:cNvPr id="9" name="Footer Placeholder 18"/>
          <p:cNvSpPr>
            <a:spLocks noGrp="1"/>
          </p:cNvSpPr>
          <p:nvPr>
            <p:ph type="ftr"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85758277"/>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5"/>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6"/>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994C438-ABA3-4E0D-B7BD-1557B86B80AC}"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2168137484"/>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a:ea typeface="+mn-ea"/>
              <a:cs typeface="+mn-cs"/>
            </a:endParaRPr>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marL="0" marR="0" lvl="0" indent="0" algn="ctr" defTabSz="914400" rtl="0" eaLnBrk="1" fontAlgn="base" latinLnBrk="0" hangingPunct="1">
              <a:lnSpc>
                <a:spcPct val="100000"/>
              </a:lnSpc>
              <a:spcBef>
                <a:spcPts val="400"/>
              </a:spcBef>
              <a:spcAft>
                <a:spcPct val="0"/>
              </a:spcAft>
              <a:buClrTx/>
              <a:buSzTx/>
              <a:buFontTx/>
              <a:buNone/>
              <a:tabLst/>
              <a:defRPr/>
            </a:pPr>
            <a:endParaRPr kumimoji="0" lang="en-US" sz="1800" b="1" i="0" u="none" strike="noStrike" kern="1200" cap="all" spc="0" normalizeH="0" baseline="0" noProof="0">
              <a:ln>
                <a:noFill/>
              </a:ln>
              <a:solidFill>
                <a:srgbClr val="FFFFFF"/>
              </a:solidFill>
              <a:effectLst/>
              <a:uLnTx/>
              <a:uFillTx/>
              <a:latin typeface="Garamond"/>
              <a:ea typeface="+mn-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Slide Number Placeholder 13"/>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C471F91-D12C-4999-95A6-BA832A2B9B71}" type="slidenum">
              <a:rPr kumimoji="0" lang="en-US" altLang="zh-CN" sz="1200" b="1" i="0" u="none" strike="noStrike" kern="1200" cap="none" spc="0" normalizeH="0" baseline="0" noProof="0" smtClean="0">
                <a:ln>
                  <a:noFill/>
                </a:ln>
                <a:solidFill>
                  <a:srgbClr val="000000"/>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000000"/>
              </a:solidFill>
              <a:effectLst/>
              <a:uLnTx/>
              <a:uFillTx/>
              <a:latin typeface="Times New Roman" panose="02020603050405020304" pitchFamily="18" charset="0"/>
              <a:cs typeface="+mn-cs"/>
            </a:endParaRPr>
          </a:p>
        </p:txBody>
      </p:sp>
      <p:sp>
        <p:nvSpPr>
          <p:cNvPr id="11" name="Footer Placeholder 14"/>
          <p:cNvSpPr>
            <a:spLocks noGrp="1"/>
          </p:cNvSpPr>
          <p:nvPr>
            <p:ph type="ftr"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40038243"/>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ooter Placeholder 4"/>
          <p:cNvSpPr>
            <a:spLocks noGrp="1"/>
          </p:cNvSpPr>
          <p:nvPr>
            <p:ph type="ftr" sz="quarter" idx="16"/>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Slide Number Placeholder 5"/>
          <p:cNvSpPr>
            <a:spLocks noGrp="1"/>
          </p:cNvSpPr>
          <p:nvPr>
            <p:ph type="sldNum" sz="quarter" idx="17"/>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E563962-CAAF-4A9C-AF7A-B5AC71AF0EA9}"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243471904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6"/>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17"/>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18"/>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B37BC5F-8331-459E-BAE3-A334012643C3}"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301226678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2830D-7BD1-4BC9-91B7-85911C681F5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524012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Slide Number Placeholder 5"/>
          <p:cNvSpPr>
            <a:spLocks noGrp="1"/>
          </p:cNvSpPr>
          <p:nvPr>
            <p:ph type="sldNum"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0F44D47-8F3B-453F-90BE-BE53624C0144}"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2182069185"/>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 name="Slide Number Placeholder 7"/>
          <p:cNvSpPr>
            <a:spLocks noGrp="1"/>
          </p:cNvSpPr>
          <p:nvPr>
            <p:ph type="sldNum"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FA1D325-7A25-4336-9CED-1F49E34EA67C}"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
        <p:nvSpPr>
          <p:cNvPr id="4" name="Footer Placeholder 8"/>
          <p:cNvSpPr>
            <a:spLocks noGrp="1"/>
          </p:cNvSpPr>
          <p:nvPr>
            <p:ph type="ftr"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6412588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ooter Placeholder 4"/>
          <p:cNvSpPr>
            <a:spLocks noGrp="1"/>
          </p:cNvSpPr>
          <p:nvPr>
            <p:ph type="ftr" sz="quarter" idx="16"/>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Slide Number Placeholder 5"/>
          <p:cNvSpPr>
            <a:spLocks noGrp="1"/>
          </p:cNvSpPr>
          <p:nvPr>
            <p:ph type="sldNum" sz="quarter" idx="17"/>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27B8398B-DE03-45EC-A289-774FF3BB2D88}"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399697788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Slide Number Placeholder 5"/>
          <p:cNvSpPr>
            <a:spLocks noGrp="1"/>
          </p:cNvSpPr>
          <p:nvPr>
            <p:ph type="sldNum" sz="quarter" idx="16"/>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EA5B462-7E4B-4000-91CC-9D4602075AE2}"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358463050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8022AD7-EF5D-499F-ABE3-40A3C3410AB8}"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342882427"/>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a:ea typeface="+mn-ea"/>
              <a:cs typeface="+mn-cs"/>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233265C-2C75-462C-9C0A-4B1018673C10}"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50951725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7F10AD-7D29-465F-9819-23172FD6C639}"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145324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62DDF2D-A7A6-44C5-9ABA-7D559A6E0580}"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881297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B3098D3-813D-4719-AB73-CE82DE6CBB98}"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854862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D1568CA-8E24-45FC-8489-CFF7B3E16C25}"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15843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2830D-7BD1-4BC9-91B7-85911C681F57}"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2595405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3C584F-A377-4E76-A873-3DCD7CBE635E}"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835697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867BA5-43E5-4E07-A08E-8EB0E404D79F}"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04677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97E9235-4FE5-42BA-8130-D290EC93E63C}"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4081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55CF38-C74A-4027-8A24-4C8142EF8FF7}"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45640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4A2BEC0-804E-4A94-933A-5AAF2BD38468}"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786791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4DDB64E-B04C-4C07-A84C-5EB5D64EDB91}"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077148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7D511E-37B0-4564-ADDB-CDA1739F218E}"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859109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7E60FC-A34E-4EDC-AB87-962C456B21BB}"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438791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7F10AD-7D29-465F-9819-23172FD6C639}"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1523208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62DDF2D-A7A6-44C5-9ABA-7D559A6E0580}"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94734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2830D-7BD1-4BC9-91B7-85911C681F57}"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940445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B3098D3-813D-4719-AB73-CE82DE6CBB98}"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925760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D1568CA-8E24-45FC-8489-CFF7B3E16C25}"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09863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3C584F-A377-4E76-A873-3DCD7CBE635E}"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22005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867BA5-43E5-4E07-A08E-8EB0E404D79F}"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00307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97E9235-4FE5-42BA-8130-D290EC93E63C}"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219466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855CF38-C74A-4027-8A24-4C8142EF8FF7}"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53456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4A2BEC0-804E-4A94-933A-5AAF2BD38468}"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5561833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4DDB64E-B04C-4C07-A84C-5EB5D64EDB91}"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975199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7D511E-37B0-4564-ADDB-CDA1739F218E}"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243379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7E60FC-A34E-4EDC-AB87-962C456B21BB}"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1814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2830D-7BD1-4BC9-91B7-85911C681F57}"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25892778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Tree>
    <p:extLst>
      <p:ext uri="{BB962C8B-B14F-4D97-AF65-F5344CB8AC3E}">
        <p14:creationId xmlns:p14="http://schemas.microsoft.com/office/powerpoint/2010/main" val="562732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3674563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332099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213385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1686214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Tree>
    <p:extLst>
      <p:ext uri="{BB962C8B-B14F-4D97-AF65-F5344CB8AC3E}">
        <p14:creationId xmlns:p14="http://schemas.microsoft.com/office/powerpoint/2010/main" val="3396129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3514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053912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7913899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49928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2830D-7BD1-4BC9-91B7-85911C681F5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3149151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70300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0403054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1119669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8383409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28650" y="365125"/>
            <a:ext cx="78867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62865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62865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4076700"/>
            <a:ext cx="3867150" cy="21002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13196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2830D-7BD1-4BC9-91B7-85911C681F5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A9182-66FE-4B4B-B1C7-625B0AC9B91A}" type="slidenum">
              <a:rPr lang="en-US" smtClean="0"/>
              <a:t>‹#›</a:t>
            </a:fld>
            <a:endParaRPr lang="en-US"/>
          </a:p>
        </p:txBody>
      </p:sp>
    </p:spTree>
    <p:extLst>
      <p:ext uri="{BB962C8B-B14F-4D97-AF65-F5344CB8AC3E}">
        <p14:creationId xmlns:p14="http://schemas.microsoft.com/office/powerpoint/2010/main" val="310267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4.jpeg"/><Relationship Id="rId2" Type="http://schemas.openxmlformats.org/officeDocument/2006/relationships/slideLayout" Target="../slideLayouts/slideLayout71.xml"/><Relationship Id="rId16" Type="http://schemas.openxmlformats.org/officeDocument/2006/relationships/theme" Target="../theme/theme7.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2830D-7BD1-4BC9-91B7-85911C681F57}" type="datetimeFigureOut">
              <a:rPr lang="en-US" smtClean="0"/>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A9182-66FE-4B4B-B1C7-625B0AC9B91A}" type="slidenum">
              <a:rPr lang="en-US" smtClean="0"/>
              <a:t>‹#›</a:t>
            </a:fld>
            <a:endParaRPr lang="en-US"/>
          </a:p>
        </p:txBody>
      </p:sp>
    </p:spTree>
    <p:extLst>
      <p:ext uri="{BB962C8B-B14F-4D97-AF65-F5344CB8AC3E}">
        <p14:creationId xmlns:p14="http://schemas.microsoft.com/office/powerpoint/2010/main" val="35360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DE934FF-F4E1-47C5-9CA5-30A81DDE2BE4}" type="datetimeFigureOut">
              <a:rPr lang="en-US" smtClean="0">
                <a:solidFill>
                  <a:prstClr val="black">
                    <a:tint val="75000"/>
                  </a:prstClr>
                </a:solidFill>
              </a:rPr>
              <a:pPr defTabSz="685800"/>
              <a:t>5/18/2020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3561BA9-CDCF-4958-B8AB-66F3BF063E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8770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070FB1E-1BB9-49D0-8014-91DBA7108D1F}" type="datetimeFigureOut">
              <a:rPr lang="vi-VN" smtClean="0">
                <a:solidFill>
                  <a:prstClr val="black">
                    <a:tint val="75000"/>
                  </a:prstClr>
                </a:solidFill>
              </a:rPr>
              <a:pPr defTabSz="685800"/>
              <a:t>18/05/2020</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1C4EE0B-16CA-4699-A4BE-5B487013CE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37270257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Garamond"/>
              <a:ea typeface="+mn-ea"/>
              <a:cs typeface="+mn-cs"/>
            </a:endParaRPr>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all" spc="30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E1D9089-DAC6-4E9C-998D-D8CB87E0758D}" type="slidenum">
              <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200" b="1" i="0" u="none" strike="noStrike" kern="1200" cap="none" spc="0" normalizeH="0" baseline="0" noProof="0" smtClean="0">
              <a:ln>
                <a:noFill/>
              </a:ln>
              <a:solidFill>
                <a:srgbClr val="FFFFFF"/>
              </a:solidFill>
              <a:effectLst/>
              <a:uLnTx/>
              <a:uFillTx/>
              <a:latin typeface="Times New Roman" panose="02020603050405020304" pitchFamily="18" charset="0"/>
              <a:cs typeface="+mn-cs"/>
            </a:endParaRPr>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051938659"/>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random/>
  </p:transition>
  <p:timing>
    <p:tnLst>
      <p:par>
        <p:cTn id="1" dur="indefinite" restart="never" nodeType="tmRoot"/>
      </p:par>
    </p:tnLst>
  </p:timing>
  <p:txStyles>
    <p:titleStyle>
      <a:lvl1pPr algn="ctr" rtl="0" fontAlgn="base">
        <a:spcBef>
          <a:spcPts val="400"/>
        </a:spcBef>
        <a:spcAft>
          <a:spcPct val="0"/>
        </a:spcAft>
        <a:defRPr b="1" kern="1200" cap="all">
          <a:solidFill>
            <a:srgbClr val="404040"/>
          </a:solidFill>
          <a:latin typeface="+mj-lt"/>
          <a:ea typeface="+mj-ea"/>
          <a:cs typeface="Tunga" pitchFamily="2"/>
        </a:defRPr>
      </a:lvl1pPr>
      <a:lvl2pPr algn="ctr" rtl="0" fontAlgn="base">
        <a:spcBef>
          <a:spcPts val="400"/>
        </a:spcBef>
        <a:spcAft>
          <a:spcPct val="0"/>
        </a:spcAft>
        <a:defRPr b="1">
          <a:solidFill>
            <a:srgbClr val="404040"/>
          </a:solidFill>
          <a:latin typeface="Garamond" panose="02020404030301010803" pitchFamily="18" charset="0"/>
          <a:cs typeface="Tunga" pitchFamily="34" charset="0"/>
        </a:defRPr>
      </a:lvl2pPr>
      <a:lvl3pPr algn="ctr" rtl="0" fontAlgn="base">
        <a:spcBef>
          <a:spcPts val="400"/>
        </a:spcBef>
        <a:spcAft>
          <a:spcPct val="0"/>
        </a:spcAft>
        <a:defRPr b="1">
          <a:solidFill>
            <a:srgbClr val="404040"/>
          </a:solidFill>
          <a:latin typeface="Garamond" panose="02020404030301010803" pitchFamily="18" charset="0"/>
          <a:cs typeface="Tunga" pitchFamily="34" charset="0"/>
        </a:defRPr>
      </a:lvl3pPr>
      <a:lvl4pPr algn="ctr" rtl="0" fontAlgn="base">
        <a:spcBef>
          <a:spcPts val="400"/>
        </a:spcBef>
        <a:spcAft>
          <a:spcPct val="0"/>
        </a:spcAft>
        <a:defRPr b="1">
          <a:solidFill>
            <a:srgbClr val="404040"/>
          </a:solidFill>
          <a:latin typeface="Garamond" panose="02020404030301010803" pitchFamily="18" charset="0"/>
          <a:cs typeface="Tunga" pitchFamily="34" charset="0"/>
        </a:defRPr>
      </a:lvl4pPr>
      <a:lvl5pPr algn="ctr" rtl="0" fontAlgn="base">
        <a:spcBef>
          <a:spcPts val="400"/>
        </a:spcBef>
        <a:spcAft>
          <a:spcPct val="0"/>
        </a:spcAft>
        <a:defRPr b="1">
          <a:solidFill>
            <a:srgbClr val="404040"/>
          </a:solidFill>
          <a:latin typeface="Garamond" panose="02020404030301010803" pitchFamily="18" charset="0"/>
          <a:cs typeface="Tunga" pitchFamily="34" charset="0"/>
        </a:defRPr>
      </a:lvl5pPr>
      <a:lvl6pPr marL="457200" algn="ctr" rtl="0" fontAlgn="base">
        <a:spcBef>
          <a:spcPts val="400"/>
        </a:spcBef>
        <a:spcAft>
          <a:spcPct val="0"/>
        </a:spcAft>
        <a:defRPr b="1">
          <a:solidFill>
            <a:srgbClr val="404040"/>
          </a:solidFill>
          <a:latin typeface="Garamond" panose="02020404030301010803" pitchFamily="18" charset="0"/>
          <a:cs typeface="Tunga" pitchFamily="34" charset="0"/>
        </a:defRPr>
      </a:lvl6pPr>
      <a:lvl7pPr marL="914400" algn="ctr" rtl="0" fontAlgn="base">
        <a:spcBef>
          <a:spcPts val="400"/>
        </a:spcBef>
        <a:spcAft>
          <a:spcPct val="0"/>
        </a:spcAft>
        <a:defRPr b="1">
          <a:solidFill>
            <a:srgbClr val="404040"/>
          </a:solidFill>
          <a:latin typeface="Garamond" panose="02020404030301010803" pitchFamily="18" charset="0"/>
          <a:cs typeface="Tunga" pitchFamily="34" charset="0"/>
        </a:defRPr>
      </a:lvl7pPr>
      <a:lvl8pPr marL="1371600" algn="ctr" rtl="0" fontAlgn="base">
        <a:spcBef>
          <a:spcPts val="400"/>
        </a:spcBef>
        <a:spcAft>
          <a:spcPct val="0"/>
        </a:spcAft>
        <a:defRPr b="1">
          <a:solidFill>
            <a:srgbClr val="404040"/>
          </a:solidFill>
          <a:latin typeface="Garamond" panose="02020404030301010803" pitchFamily="18" charset="0"/>
          <a:cs typeface="Tunga" pitchFamily="34" charset="0"/>
        </a:defRPr>
      </a:lvl8pPr>
      <a:lvl9pPr marL="1828800" algn="ctr" rtl="0" fontAlgn="base">
        <a:spcBef>
          <a:spcPts val="400"/>
        </a:spcBef>
        <a:spcAft>
          <a:spcPct val="0"/>
        </a:spcAft>
        <a:defRPr b="1">
          <a:solidFill>
            <a:srgbClr val="404040"/>
          </a:solidFill>
          <a:latin typeface="Garamond" panose="02020404030301010803" pitchFamily="18" charset="0"/>
          <a:cs typeface="Tunga" pitchFamily="34" charset="0"/>
        </a:defRPr>
      </a:lvl9pPr>
    </p:titleStyle>
    <p:bodyStyle>
      <a:lvl1pPr algn="ctr" rtl="0" fontAlgn="base">
        <a:spcBef>
          <a:spcPts val="600"/>
        </a:spcBef>
        <a:spcAft>
          <a:spcPct val="0"/>
        </a:spcAft>
        <a:buClr>
          <a:schemeClr val="accent1"/>
        </a:buClr>
        <a:defRPr sz="2000" kern="1200" spc="30">
          <a:solidFill>
            <a:schemeClr val="tx1"/>
          </a:solidFill>
          <a:latin typeface="+mn-lt"/>
          <a:ea typeface="+mn-ea"/>
          <a:cs typeface="Tahoma" pitchFamily="34" charset="0"/>
        </a:defRPr>
      </a:lvl1pPr>
      <a:lvl2pPr algn="ctr" rtl="0" fontAlgn="base">
        <a:spcBef>
          <a:spcPts val="1200"/>
        </a:spcBef>
        <a:spcAft>
          <a:spcPct val="0"/>
        </a:spcAft>
        <a:buClr>
          <a:schemeClr val="accent1"/>
        </a:buClr>
        <a:defRPr kern="1200">
          <a:solidFill>
            <a:schemeClr val="tx2"/>
          </a:solidFill>
          <a:latin typeface="+mn-lt"/>
          <a:ea typeface="+mn-ea"/>
          <a:cs typeface="Tahoma" pitchFamily="34" charset="0"/>
        </a:defRPr>
      </a:lvl2pPr>
      <a:lvl3pPr algn="ctr" rtl="0" fontAlgn="base">
        <a:spcBef>
          <a:spcPts val="1200"/>
        </a:spcBef>
        <a:spcAft>
          <a:spcPct val="0"/>
        </a:spcAft>
        <a:buClr>
          <a:schemeClr val="accent1"/>
        </a:buClr>
        <a:defRPr sz="1600" kern="1200">
          <a:solidFill>
            <a:schemeClr val="tx1"/>
          </a:solidFill>
          <a:latin typeface="+mn-lt"/>
          <a:ea typeface="+mn-ea"/>
          <a:cs typeface="Tahoma" pitchFamily="34" charset="0"/>
        </a:defRPr>
      </a:lvl3pPr>
      <a:lvl4pPr algn="ctr" rtl="0" fontAlgn="base">
        <a:spcBef>
          <a:spcPts val="1200"/>
        </a:spcBef>
        <a:spcAft>
          <a:spcPct val="0"/>
        </a:spcAft>
        <a:buClr>
          <a:schemeClr val="accent1"/>
        </a:buClr>
        <a:defRPr sz="1400" kern="1200">
          <a:solidFill>
            <a:schemeClr val="tx2"/>
          </a:solidFill>
          <a:latin typeface="+mn-lt"/>
          <a:ea typeface="+mn-ea"/>
          <a:cs typeface="Tahoma" pitchFamily="34" charset="0"/>
        </a:defRPr>
      </a:lvl4pPr>
      <a:lvl5pPr algn="ctr" rtl="0" fontAlgn="base">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971508-9AE7-4384-889F-80632C1562EC}"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2802643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971508-9AE7-4384-889F-80632C1562EC}" type="slidenum">
              <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smtClean="0">
              <a:ln>
                <a:noFill/>
              </a:ln>
              <a:solidFill>
                <a:srgbClr val="898989"/>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939446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7938" y="0"/>
            <a:ext cx="2833688" cy="6856413"/>
            <a:chOff x="-5" y="0"/>
            <a:chExt cx="1785" cy="4319"/>
          </a:xfrm>
        </p:grpSpPr>
        <p:sp>
          <p:nvSpPr>
            <p:cNvPr id="86019"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nvGrpSpPr>
            <p:cNvPr id="86020" name="Group 4"/>
            <p:cNvGrpSpPr>
              <a:grpSpLocks/>
            </p:cNvGrpSpPr>
            <p:nvPr/>
          </p:nvGrpSpPr>
          <p:grpSpPr bwMode="auto">
            <a:xfrm rot="14964908" flipH="1">
              <a:off x="104" y="2441"/>
              <a:ext cx="452" cy="444"/>
              <a:chOff x="1727" y="866"/>
              <a:chExt cx="129" cy="157"/>
            </a:xfrm>
          </p:grpSpPr>
          <p:sp>
            <p:nvSpPr>
              <p:cNvPr id="86021" name="Freeform 5"/>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2" name="Freeform 6"/>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3" name="Freeform 7"/>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sp>
          <p:nvSpPr>
            <p:cNvPr id="8602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nvGrpSpPr>
            <p:cNvPr id="86025" name="Group 9"/>
            <p:cNvGrpSpPr>
              <a:grpSpLocks/>
            </p:cNvGrpSpPr>
            <p:nvPr/>
          </p:nvGrpSpPr>
          <p:grpSpPr bwMode="auto">
            <a:xfrm rot="416244">
              <a:off x="9" y="1746"/>
              <a:ext cx="1771" cy="1741"/>
              <a:chOff x="41" y="2787"/>
              <a:chExt cx="902" cy="833"/>
            </a:xfrm>
          </p:grpSpPr>
          <p:sp>
            <p:nvSpPr>
              <p:cNvPr id="86026" name="Freeform 10"/>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7" name="Freeform 11"/>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8" name="Freeform 12"/>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29" name="Freeform 13"/>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0" name="Freeform 14"/>
              <p:cNvSpPr>
                <a:spLocks/>
              </p:cNvSpPr>
              <p:nvPr userDrawn="1"/>
            </p:nvSpPr>
            <p:spPr bwMode="ltGray">
              <a:xfrm rot="373331" flipH="1">
                <a:off x="289" y="3135"/>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nvGrpSpPr>
              <p:cNvPr id="86031" name="Group 15"/>
              <p:cNvGrpSpPr>
                <a:grpSpLocks/>
              </p:cNvGrpSpPr>
              <p:nvPr userDrawn="1"/>
            </p:nvGrpSpPr>
            <p:grpSpPr bwMode="auto">
              <a:xfrm rot="10886446" flipH="1">
                <a:off x="335" y="3251"/>
                <a:ext cx="608" cy="369"/>
                <a:chOff x="-366" y="1704"/>
                <a:chExt cx="608" cy="369"/>
              </a:xfrm>
            </p:grpSpPr>
            <p:sp>
              <p:nvSpPr>
                <p:cNvPr id="86032" name="Freeform 16"/>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3" name="Freeform 17"/>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4" name="Freeform 18"/>
                <p:cNvSpPr>
                  <a:spLocks/>
                </p:cNvSpPr>
                <p:nvPr userDrawn="1"/>
              </p:nvSpPr>
              <p:spPr bwMode="ltGray">
                <a:xfrm rot="4200091">
                  <a:off x="199" y="1720"/>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grpSp>
        <p:grpSp>
          <p:nvGrpSpPr>
            <p:cNvPr id="86035" name="Group 19"/>
            <p:cNvGrpSpPr>
              <a:grpSpLocks/>
            </p:cNvGrpSpPr>
            <p:nvPr/>
          </p:nvGrpSpPr>
          <p:grpSpPr bwMode="auto">
            <a:xfrm rot="-15351438">
              <a:off x="343" y="3854"/>
              <a:ext cx="392" cy="424"/>
              <a:chOff x="1727" y="866"/>
              <a:chExt cx="129" cy="157"/>
            </a:xfrm>
          </p:grpSpPr>
          <p:sp>
            <p:nvSpPr>
              <p:cNvPr id="86036" name="Freeform 20"/>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7" name="Freeform 21"/>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38" name="Freeform 22"/>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grpSp>
          <p:nvGrpSpPr>
            <p:cNvPr id="86039" name="Group 23"/>
            <p:cNvGrpSpPr>
              <a:grpSpLocks/>
            </p:cNvGrpSpPr>
            <p:nvPr/>
          </p:nvGrpSpPr>
          <p:grpSpPr bwMode="auto">
            <a:xfrm rot="5003157">
              <a:off x="249" y="1102"/>
              <a:ext cx="412" cy="500"/>
              <a:chOff x="1727" y="866"/>
              <a:chExt cx="129" cy="157"/>
            </a:xfrm>
          </p:grpSpPr>
          <p:sp>
            <p:nvSpPr>
              <p:cNvPr id="86040" name="Freeform 24"/>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1" name="Freeform 25"/>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2" name="Freeform 26"/>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grpSp>
          <p:nvGrpSpPr>
            <p:cNvPr id="86043" name="Group 27"/>
            <p:cNvGrpSpPr>
              <a:grpSpLocks/>
            </p:cNvGrpSpPr>
            <p:nvPr/>
          </p:nvGrpSpPr>
          <p:grpSpPr bwMode="auto">
            <a:xfrm>
              <a:off x="815" y="0"/>
              <a:ext cx="345" cy="367"/>
              <a:chOff x="1727" y="866"/>
              <a:chExt cx="129" cy="157"/>
            </a:xfrm>
          </p:grpSpPr>
          <p:sp>
            <p:nvSpPr>
              <p:cNvPr id="86044" name="Freeform 28"/>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Lst>
                <a:ahLst/>
                <a:cxnLst>
                  <a:cxn ang="0">
                    <a:pos x="T0" y="T1"/>
                  </a:cxn>
                  <a:cxn ang="0">
                    <a:pos x="T2" y="T3"/>
                  </a:cxn>
                  <a:cxn ang="0">
                    <a:pos x="T4" y="T5"/>
                  </a:cxn>
                  <a:cxn ang="0">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5" name="Freeform 29"/>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Lst>
                <a:ahLst/>
                <a:cxnLst>
                  <a:cxn ang="0">
                    <a:pos x="T0" y="T1"/>
                  </a:cxn>
                  <a:cxn ang="0">
                    <a:pos x="T2" y="T3"/>
                  </a:cxn>
                  <a:cxn ang="0">
                    <a:pos x="T4" y="T5"/>
                  </a:cxn>
                  <a:cxn ang="0">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6" name="Freeform 30"/>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Lst>
                <a:ahLst/>
                <a:cxnLst>
                  <a:cxn ang="0">
                    <a:pos x="T0" y="T1"/>
                  </a:cxn>
                  <a:cxn ang="0">
                    <a:pos x="T2" y="T3"/>
                  </a:cxn>
                  <a:cxn ang="0">
                    <a:pos x="T4" y="T5"/>
                  </a:cxn>
                  <a:cxn ang="0">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sp>
          <p:nvSpPr>
            <p:cNvPr id="86047"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8" name="Freeform 32"/>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49" name="Freeform 33"/>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0"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1"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2"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3"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4" name="Freeform 38"/>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5" name="Freeform 39"/>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6" name="Freeform 40"/>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7" name="Freeform 41"/>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8" name="Freeform 42"/>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59"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86060" name="Freeform 44"/>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grpSp>
      <p:pic>
        <p:nvPicPr>
          <p:cNvPr id="86066" name="Picture 50" descr="Bia-anh-qua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97575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iming>
    <p:tnLst>
      <p:par>
        <p:cTn id="1" dur="indefinite" restart="never" nodeType="tmRoot"/>
      </p:par>
    </p:tnLst>
  </p:timing>
  <p:txStyles>
    <p:titleStyle>
      <a:lvl1pPr algn="ctr" rtl="0" fontAlgn="base">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514350"/>
          </a:xfrm>
          <a:prstGeom prst="rect">
            <a:avLst/>
          </a:prstGeom>
          <a:noFill/>
          <a:ln>
            <a:noFill/>
          </a:ln>
        </p:spPr>
        <p:txBody>
          <a:bodyPr wrap="none" fromWordArt="1">
            <a:prstTxWarp prst="textPlain">
              <a:avLst>
                <a:gd name="adj" fmla="val 50000"/>
              </a:avLst>
            </a:prstTxWarp>
          </a:bodyPr>
          <a:lstStyle/>
          <a:p>
            <a:pPr defTabSz="685800"/>
            <a:r>
              <a:rPr lang="vi-VN" sz="1350" b="1" kern="10">
                <a:ln w="9525">
                  <a:solidFill>
                    <a:srgbClr val="0000CC"/>
                  </a:solidFill>
                  <a:round/>
                  <a:headEnd/>
                  <a:tailEnd/>
                </a:ln>
                <a:solidFill>
                  <a:srgbClr val="0000CC">
                    <a:alpha val="98822"/>
                  </a:srgbClr>
                </a:solidFill>
                <a:latin typeface="Times New Roman"/>
                <a:cs typeface="Times New Roman"/>
              </a:rPr>
              <a:t>TRƯỜNG TH QUANG TRUNG</a:t>
            </a:r>
            <a:endParaRPr lang="en-US" sz="1350" b="1" kern="10">
              <a:ln w="9525">
                <a:solidFill>
                  <a:srgbClr val="0000CC"/>
                </a:solidFill>
                <a:round/>
                <a:headEnd/>
                <a:tailEnd/>
              </a:ln>
              <a:solidFill>
                <a:srgbClr val="0000CC">
                  <a:alpha val="98822"/>
                </a:srgbClr>
              </a:solidFill>
              <a:latin typeface="Times New Roman"/>
              <a:cs typeface="Times New Roman"/>
            </a:endParaRPr>
          </a:p>
        </p:txBody>
      </p:sp>
      <p:sp>
        <p:nvSpPr>
          <p:cNvPr id="2051" name="WordArt 20"/>
          <p:cNvSpPr>
            <a:spLocks noChangeArrowheads="1" noChangeShapeType="1" noTextEdit="1"/>
          </p:cNvSpPr>
          <p:nvPr/>
        </p:nvSpPr>
        <p:spPr bwMode="auto">
          <a:xfrm>
            <a:off x="2397252" y="1143000"/>
            <a:ext cx="4425695" cy="590550"/>
          </a:xfrm>
          <a:prstGeom prst="rect">
            <a:avLst/>
          </a:prstGeom>
          <a:ln>
            <a:noFill/>
          </a:ln>
        </p:spPr>
        <p:txBody>
          <a:bodyPr wrap="none" fromWordArt="1">
            <a:prstTxWarp prst="textPlain">
              <a:avLst>
                <a:gd name="adj" fmla="val 50000"/>
              </a:avLst>
            </a:prstTxWarp>
          </a:bodyPr>
          <a:lstStyle/>
          <a:p>
            <a:pPr defTabSz="685800"/>
            <a:r>
              <a:rPr lang="vi-VN" sz="1350" b="1" kern="10">
                <a:ln w="9525">
                  <a:solidFill>
                    <a:srgbClr val="0000CC"/>
                  </a:solidFill>
                  <a:round/>
                  <a:headEnd/>
                  <a:tailEnd/>
                </a:ln>
                <a:solidFill>
                  <a:srgbClr val="0000CC"/>
                </a:solidFill>
                <a:latin typeface="Times New Roman"/>
                <a:cs typeface="Times New Roman"/>
              </a:rPr>
              <a:t> T</a:t>
            </a:r>
            <a:r>
              <a:rPr lang="en-US" sz="1350" b="1" kern="10" err="1">
                <a:ln w="9525">
                  <a:solidFill>
                    <a:srgbClr val="0000CC"/>
                  </a:solidFill>
                  <a:round/>
                  <a:headEnd/>
                  <a:tailEnd/>
                </a:ln>
                <a:solidFill>
                  <a:srgbClr val="0000CC"/>
                </a:solidFill>
                <a:latin typeface="Times New Roman"/>
                <a:cs typeface="Times New Roman"/>
              </a:rPr>
              <a:t>oán</a:t>
            </a:r>
            <a:r>
              <a:rPr lang="vi-VN" sz="1350" b="1" kern="10">
                <a:ln w="9525">
                  <a:solidFill>
                    <a:srgbClr val="0000CC"/>
                  </a:solidFill>
                  <a:round/>
                  <a:headEnd/>
                  <a:tailEnd/>
                </a:ln>
                <a:solidFill>
                  <a:srgbClr val="0000CC"/>
                </a:solidFill>
                <a:latin typeface="Times New Roman"/>
                <a:cs typeface="Times New Roman"/>
              </a:rPr>
              <a:t> – Lớp 5A3</a:t>
            </a:r>
            <a:endParaRPr lang="en-US" sz="1350" b="1" kern="10">
              <a:ln w="9525">
                <a:solidFill>
                  <a:srgbClr val="0000CC"/>
                </a:solidFill>
                <a:round/>
                <a:headEnd/>
                <a:tailEnd/>
              </a:ln>
              <a:solidFill>
                <a:srgbClr val="0000CC"/>
              </a:solidFill>
              <a:latin typeface="Times New Roman"/>
              <a:cs typeface="Times New Roman"/>
            </a:endParaRPr>
          </a:p>
        </p:txBody>
      </p:sp>
      <p:sp>
        <p:nvSpPr>
          <p:cNvPr id="5" name="TextBox 6"/>
          <p:cNvSpPr txBox="1">
            <a:spLocks noChangeArrowheads="1"/>
          </p:cNvSpPr>
          <p:nvPr/>
        </p:nvSpPr>
        <p:spPr bwMode="auto">
          <a:xfrm>
            <a:off x="15544800" y="3147940"/>
            <a:ext cx="2227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just" eaLnBrk="1" hangingPunct="1">
              <a:spcBef>
                <a:spcPct val="0"/>
              </a:spcBef>
              <a:buFontTx/>
              <a:buNone/>
            </a:pPr>
            <a:r>
              <a:rPr lang="en-US" altLang="en-US" sz="3600" b="1" smtClean="0">
                <a:solidFill>
                  <a:srgbClr val="FF0000"/>
                </a:solidFill>
                <a:latin typeface="Times New Roman" pitchFamily="18" charset="0"/>
                <a:cs typeface="Times New Roman" pitchFamily="18" charset="0"/>
              </a:rPr>
              <a:t>Luyện tập</a:t>
            </a:r>
            <a:endParaRPr lang="en-US" altLang="en-US" sz="3600" b="1" dirty="0">
              <a:solidFill>
                <a:srgbClr val="FF0000"/>
              </a:solidFill>
              <a:latin typeface="Times New Roman" pitchFamily="18" charset="0"/>
              <a:cs typeface="Times New Roman" pitchFamily="18" charset="0"/>
            </a:endParaRPr>
          </a:p>
        </p:txBody>
      </p:sp>
      <p:sp>
        <p:nvSpPr>
          <p:cNvPr id="6" name="TextBox 6"/>
          <p:cNvSpPr txBox="1">
            <a:spLocks noChangeArrowheads="1"/>
          </p:cNvSpPr>
          <p:nvPr/>
        </p:nvSpPr>
        <p:spPr bwMode="auto">
          <a:xfrm>
            <a:off x="12573000" y="391062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eaLnBrk="1" hangingPunct="1">
              <a:spcBef>
                <a:spcPct val="0"/>
              </a:spcBef>
              <a:buFontTx/>
              <a:buNone/>
            </a:pPr>
            <a:r>
              <a:rPr lang="en-US" altLang="en-US" sz="2800" b="1" smtClean="0">
                <a:solidFill>
                  <a:srgbClr val="FF0000"/>
                </a:solidFill>
                <a:latin typeface="Swis721 Blk BT" panose="020B0904030502020204" pitchFamily="34" charset="0"/>
                <a:cs typeface="Times New Roman" pitchFamily="18" charset="0"/>
              </a:rPr>
              <a:t>CÁCH TÍNH THỂ TÍCH HÌNH HỘP CHỮ NHẬT VÀ THỂ TÍCH HÌNH LẬP PHƯƠNG</a:t>
            </a:r>
            <a:endParaRPr lang="en-US" altLang="en-US" sz="2800" b="1" dirty="0">
              <a:solidFill>
                <a:srgbClr val="FF0000"/>
              </a:solidFill>
              <a:latin typeface="Swis721 Blk BT" panose="020B0904030502020204" pitchFamily="34" charset="0"/>
              <a:cs typeface="Times New Roman" pitchFamily="18" charset="0"/>
            </a:endParaRPr>
          </a:p>
        </p:txBody>
      </p:sp>
      <p:pic>
        <p:nvPicPr>
          <p:cNvPr id="3" name="Picture 2"/>
          <p:cNvPicPr>
            <a:picLocks noChangeAspect="1"/>
          </p:cNvPicPr>
          <p:nvPr/>
        </p:nvPicPr>
        <p:blipFill>
          <a:blip r:embed="rId2"/>
          <a:stretch>
            <a:fillRect/>
          </a:stretch>
        </p:blipFill>
        <p:spPr>
          <a:xfrm>
            <a:off x="2950025" y="1993900"/>
            <a:ext cx="3320148" cy="1261017"/>
          </a:xfrm>
          <a:prstGeom prst="rect">
            <a:avLst/>
          </a:prstGeom>
        </p:spPr>
      </p:pic>
      <p:pic>
        <p:nvPicPr>
          <p:cNvPr id="4" name="Picture 3"/>
          <p:cNvPicPr>
            <a:picLocks noChangeAspect="1"/>
          </p:cNvPicPr>
          <p:nvPr/>
        </p:nvPicPr>
        <p:blipFill>
          <a:blip r:embed="rId3"/>
          <a:stretch>
            <a:fillRect/>
          </a:stretch>
        </p:blipFill>
        <p:spPr>
          <a:xfrm>
            <a:off x="266700" y="2938712"/>
            <a:ext cx="8839200" cy="1943826"/>
          </a:xfrm>
          <a:prstGeom prst="rect">
            <a:avLst/>
          </a:prstGeom>
        </p:spPr>
      </p:pic>
    </p:spTree>
    <p:extLst>
      <p:ext uri="{BB962C8B-B14F-4D97-AF65-F5344CB8AC3E}">
        <p14:creationId xmlns:p14="http://schemas.microsoft.com/office/powerpoint/2010/main" val="25075250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285331" y="416395"/>
            <a:ext cx="2801937" cy="523220"/>
          </a:xfrm>
          <a:prstGeom prst="rect">
            <a:avLst/>
          </a:prstGeom>
          <a:solidFill>
            <a:srgbClr val="FFFF00"/>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0"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Kiểm tra bài cũ </a:t>
            </a:r>
          </a:p>
        </p:txBody>
      </p:sp>
      <p:sp>
        <p:nvSpPr>
          <p:cNvPr id="4099" name="Text Box 4"/>
          <p:cNvSpPr txBox="1">
            <a:spLocks noChangeArrowheads="1"/>
          </p:cNvSpPr>
          <p:nvPr/>
        </p:nvSpPr>
        <p:spPr bwMode="auto">
          <a:xfrm>
            <a:off x="169679" y="1171572"/>
            <a:ext cx="9033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Muốn tìm một số phần trăm của một số ta làm như thế nào ?</a:t>
            </a:r>
          </a:p>
        </p:txBody>
      </p:sp>
      <p:sp>
        <p:nvSpPr>
          <p:cNvPr id="10" name="Text Box 6"/>
          <p:cNvSpPr txBox="1">
            <a:spLocks noChangeArrowheads="1"/>
          </p:cNvSpPr>
          <p:nvPr/>
        </p:nvSpPr>
        <p:spPr bwMode="auto">
          <a:xfrm>
            <a:off x="169679" y="1739750"/>
            <a:ext cx="8745721"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Muốn tìm một số phần trăm của một số ta lấy số đó chia cho 100 rồi nhân với số phần trăm.</a:t>
            </a:r>
          </a:p>
        </p:txBody>
      </p:sp>
      <p:sp>
        <p:nvSpPr>
          <p:cNvPr id="2" name="TextBox 1"/>
          <p:cNvSpPr txBox="1">
            <a:spLocks noChangeArrowheads="1"/>
          </p:cNvSpPr>
          <p:nvPr/>
        </p:nvSpPr>
        <p:spPr bwMode="auto">
          <a:xfrm>
            <a:off x="2608263" y="2858084"/>
            <a:ext cx="2684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Tính 15% của 320</a:t>
            </a:r>
            <a:endParaRPr kumimoji="0" lang="vi-VN" alt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p:cNvSpPr txBox="1">
            <a:spLocks noChangeArrowheads="1"/>
          </p:cNvSpPr>
          <p:nvPr/>
        </p:nvSpPr>
        <p:spPr bwMode="auto">
          <a:xfrm>
            <a:off x="2608263" y="4149223"/>
            <a:ext cx="268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Tính 31% của 250</a:t>
            </a:r>
            <a:endParaRPr kumimoji="0" lang="vi-VN" alt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a:spLocks noChangeArrowheads="1"/>
          </p:cNvSpPr>
          <p:nvPr/>
        </p:nvSpPr>
        <p:spPr bwMode="auto">
          <a:xfrm>
            <a:off x="1389856" y="3401511"/>
            <a:ext cx="512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15% của 320 là: </a:t>
            </a:r>
            <a:r>
              <a:rPr kumimoji="0" lang="en-US" altLang="vi-VN"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320 : 100 x 15 = 48</a:t>
            </a:r>
            <a:endParaRPr kumimoji="0" lang="vi-VN" altLang="vi-VN"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p:cNvSpPr txBox="1">
            <a:spLocks noChangeArrowheads="1"/>
          </p:cNvSpPr>
          <p:nvPr/>
        </p:nvSpPr>
        <p:spPr bwMode="auto">
          <a:xfrm>
            <a:off x="1389856" y="4694238"/>
            <a:ext cx="537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31% của 250 là: </a:t>
            </a:r>
            <a:r>
              <a:rPr kumimoji="0" lang="en-US" altLang="vi-VN"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250 : 100 x 31 = 77,5</a:t>
            </a:r>
            <a:endParaRPr kumimoji="0" lang="vi-VN" altLang="vi-VN"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747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52500" y="587812"/>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0" eaLnBrk="1" fontAlgn="base" hangingPunct="1">
              <a:spcBef>
                <a:spcPct val="0"/>
              </a:spcBef>
              <a:spcAft>
                <a:spcPct val="0"/>
              </a:spcAft>
            </a:pPr>
            <a:r>
              <a:rPr lang="en-US" b="1">
                <a:solidFill>
                  <a:srgbClr val="FF0000"/>
                </a:solidFill>
                <a:latin typeface="Arial" panose="020B0604020202020204" pitchFamily="34" charset="0"/>
                <a:cs typeface="Arial" panose="020B0604020202020204" pitchFamily="34" charset="0"/>
              </a:rPr>
              <a:t>Bài </a:t>
            </a:r>
            <a:r>
              <a:rPr lang="en-US" b="1" smtClean="0">
                <a:solidFill>
                  <a:srgbClr val="FF0000"/>
                </a:solidFill>
                <a:latin typeface="Arial" panose="020B0604020202020204" pitchFamily="34" charset="0"/>
                <a:cs typeface="Arial" panose="020B0604020202020204" pitchFamily="34" charset="0"/>
              </a:rPr>
              <a:t>1:</a:t>
            </a:r>
            <a:r>
              <a:rPr lang="en-US">
                <a:solidFill>
                  <a:schemeClr val="bg1"/>
                </a:solidFill>
              </a:rPr>
              <a:t> </a:t>
            </a:r>
            <a:r>
              <a:rPr lang="en-US" smtClean="0">
                <a:solidFill>
                  <a:schemeClr val="bg1"/>
                </a:solidFill>
              </a:rPr>
              <a:t>Bạn Dung tính nhẩm 15% của 120 như sau: </a:t>
            </a:r>
            <a:endPar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endParaRPr>
          </a:p>
        </p:txBody>
      </p:sp>
      <p:sp>
        <p:nvSpPr>
          <p:cNvPr id="3" name="TextBox 2"/>
          <p:cNvSpPr txBox="1">
            <a:spLocks noChangeArrowheads="1"/>
          </p:cNvSpPr>
          <p:nvPr/>
        </p:nvSpPr>
        <p:spPr bwMode="auto">
          <a:xfrm>
            <a:off x="1104900" y="1026973"/>
            <a:ext cx="419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	10% của 120 là 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  	  5% của 120 là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Vậy:    15% của 120 là ……</a:t>
            </a:r>
          </a:p>
        </p:txBody>
      </p:sp>
      <p:sp>
        <p:nvSpPr>
          <p:cNvPr id="4" name="TextBox 3"/>
          <p:cNvSpPr txBox="1">
            <a:spLocks noChangeArrowheads="1"/>
          </p:cNvSpPr>
          <p:nvPr/>
        </p:nvSpPr>
        <p:spPr bwMode="auto">
          <a:xfrm>
            <a:off x="4114800" y="1728938"/>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18</a:t>
            </a:r>
          </a:p>
        </p:txBody>
      </p:sp>
      <p:sp>
        <p:nvSpPr>
          <p:cNvPr id="5" name="TextBox 4"/>
          <p:cNvSpPr txBox="1"/>
          <p:nvPr/>
        </p:nvSpPr>
        <p:spPr>
          <a:xfrm>
            <a:off x="1066800" y="2362200"/>
            <a:ext cx="7086600" cy="2308225"/>
          </a:xfrm>
          <a:prstGeom prst="rect">
            <a:avLst/>
          </a:prstGeom>
          <a:noFill/>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LcParenR"/>
              <a:tabLst/>
              <a:defRPr/>
            </a:pP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Hãy</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viết</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số</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thích</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hợp</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vào</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chỗ</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chấm</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để</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tìm</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17,5%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của</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240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theo</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cách</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tính</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của</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bạn</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Dung: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 %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của</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240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 %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của</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240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 %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của</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240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Vậy</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17,5%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của</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240 </a:t>
            </a:r>
            <a:r>
              <a:rPr kumimoji="0" lang="en-US" sz="24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p>
        </p:txBody>
      </p:sp>
      <p:sp>
        <p:nvSpPr>
          <p:cNvPr id="6" name="TextBox 5"/>
          <p:cNvSpPr txBox="1">
            <a:spLocks noChangeArrowheads="1"/>
          </p:cNvSpPr>
          <p:nvPr/>
        </p:nvSpPr>
        <p:spPr bwMode="auto">
          <a:xfrm>
            <a:off x="1066800" y="4670425"/>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b) Hãy tính 35% của 520 và nêu cách tính.</a:t>
            </a:r>
          </a:p>
        </p:txBody>
      </p:sp>
      <p:sp>
        <p:nvSpPr>
          <p:cNvPr id="7" name="TextBox 6"/>
          <p:cNvSpPr txBox="1">
            <a:spLocks noChangeArrowheads="1"/>
          </p:cNvSpPr>
          <p:nvPr/>
        </p:nvSpPr>
        <p:spPr bwMode="auto">
          <a:xfrm>
            <a:off x="1219200" y="5141913"/>
            <a:ext cx="6781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	10% của 520 là 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	30% của 520 là 156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	 5% của 520 là 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t>Vậy    35% của 520 là 182</a:t>
            </a:r>
          </a:p>
        </p:txBody>
      </p:sp>
      <p:sp>
        <p:nvSpPr>
          <p:cNvPr id="24" name="TextBox 23"/>
          <p:cNvSpPr txBox="1">
            <a:spLocks noChangeArrowheads="1"/>
          </p:cNvSpPr>
          <p:nvPr/>
        </p:nvSpPr>
        <p:spPr bwMode="auto">
          <a:xfrm>
            <a:off x="4114800" y="4208463"/>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42</a:t>
            </a:r>
          </a:p>
        </p:txBody>
      </p:sp>
      <p:sp>
        <p:nvSpPr>
          <p:cNvPr id="25" name="TextBox 24"/>
          <p:cNvSpPr txBox="1">
            <a:spLocks noChangeArrowheads="1"/>
          </p:cNvSpPr>
          <p:nvPr/>
        </p:nvSpPr>
        <p:spPr bwMode="auto">
          <a:xfrm>
            <a:off x="4267200" y="38100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6</a:t>
            </a:r>
          </a:p>
        </p:txBody>
      </p:sp>
      <p:sp>
        <p:nvSpPr>
          <p:cNvPr id="26" name="TextBox 25"/>
          <p:cNvSpPr txBox="1">
            <a:spLocks noChangeArrowheads="1"/>
          </p:cNvSpPr>
          <p:nvPr/>
        </p:nvSpPr>
        <p:spPr bwMode="auto">
          <a:xfrm>
            <a:off x="1981200" y="38100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2,5</a:t>
            </a:r>
          </a:p>
        </p:txBody>
      </p:sp>
      <p:sp>
        <p:nvSpPr>
          <p:cNvPr id="27" name="TextBox 26"/>
          <p:cNvSpPr txBox="1">
            <a:spLocks noChangeArrowheads="1"/>
          </p:cNvSpPr>
          <p:nvPr/>
        </p:nvSpPr>
        <p:spPr bwMode="auto">
          <a:xfrm>
            <a:off x="4114800" y="34290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12</a:t>
            </a:r>
          </a:p>
        </p:txBody>
      </p:sp>
      <p:sp>
        <p:nvSpPr>
          <p:cNvPr id="28" name="TextBox 27"/>
          <p:cNvSpPr txBox="1">
            <a:spLocks noChangeArrowheads="1"/>
          </p:cNvSpPr>
          <p:nvPr/>
        </p:nvSpPr>
        <p:spPr bwMode="auto">
          <a:xfrm>
            <a:off x="2057400" y="34290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  5</a:t>
            </a:r>
          </a:p>
        </p:txBody>
      </p:sp>
      <p:sp>
        <p:nvSpPr>
          <p:cNvPr id="29" name="TextBox 28"/>
          <p:cNvSpPr txBox="1">
            <a:spLocks noChangeArrowheads="1"/>
          </p:cNvSpPr>
          <p:nvPr/>
        </p:nvSpPr>
        <p:spPr bwMode="auto">
          <a:xfrm>
            <a:off x="4114800" y="3119438"/>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24</a:t>
            </a:r>
          </a:p>
        </p:txBody>
      </p:sp>
      <p:sp>
        <p:nvSpPr>
          <p:cNvPr id="30" name="TextBox 29"/>
          <p:cNvSpPr txBox="1">
            <a:spLocks noChangeArrowheads="1"/>
          </p:cNvSpPr>
          <p:nvPr/>
        </p:nvSpPr>
        <p:spPr bwMode="auto">
          <a:xfrm>
            <a:off x="2057400" y="3114675"/>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smtClean="0">
                <a:ln>
                  <a:noFill/>
                </a:ln>
                <a:solidFill>
                  <a:srgbClr val="FF3300"/>
                </a:solidFill>
                <a:effectLst/>
                <a:uLnTx/>
                <a:uFillTx/>
                <a:latin typeface="Times New Roman" panose="02020603050405020304" pitchFamily="18" charset="0"/>
                <a:ea typeface="+mn-ea"/>
                <a:cs typeface="+mn-cs"/>
              </a:rPr>
              <a:t>10</a:t>
            </a:r>
          </a:p>
        </p:txBody>
      </p:sp>
    </p:spTree>
    <p:extLst>
      <p:ext uri="{BB962C8B-B14F-4D97-AF65-F5344CB8AC3E}">
        <p14:creationId xmlns:p14="http://schemas.microsoft.com/office/powerpoint/2010/main" val="11797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arn(inVertical)">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86800" cy="492443"/>
          </a:xfrm>
          <a:prstGeom prst="rect">
            <a:avLst/>
          </a:prstGeom>
          <a:noFill/>
        </p:spPr>
        <p:txBody>
          <a:bodyPr wrap="square" rtlCol="0">
            <a:spAutoFit/>
          </a:bodyPr>
          <a:lstStyle/>
          <a:p>
            <a:pPr algn="just">
              <a:lnSpc>
                <a:spcPct val="130000"/>
              </a:lnSpc>
            </a:pPr>
            <a:r>
              <a:rPr lang="en-US" sz="2000" b="1" smtClean="0">
                <a:solidFill>
                  <a:srgbClr val="FF0000"/>
                </a:solidFill>
                <a:latin typeface="Arial" panose="020B0604020202020204" pitchFamily="34" charset="0"/>
                <a:cs typeface="Arial" panose="020B0604020202020204" pitchFamily="34" charset="0"/>
              </a:rPr>
              <a:t>Bài </a:t>
            </a:r>
            <a:r>
              <a:rPr lang="en-US" sz="2000" b="1">
                <a:solidFill>
                  <a:srgbClr val="FF0000"/>
                </a:solidFill>
                <a:latin typeface="Arial" panose="020B0604020202020204" pitchFamily="34" charset="0"/>
                <a:cs typeface="Arial" panose="020B0604020202020204" pitchFamily="34" charset="0"/>
              </a:rPr>
              <a:t>2</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Biết tỉ số thể tích của hai hình lập phương là 2:3 (xem hình vẽ)</a:t>
            </a:r>
            <a:endParaRPr lang="en-US" sz="2000" dirty="0" smtClean="0">
              <a:latin typeface="Arial" panose="020B0604020202020204" pitchFamily="34" charset="0"/>
              <a:cs typeface="Arial" panose="020B0604020202020204" pitchFamily="34" charset="0"/>
            </a:endParaRPr>
          </a:p>
        </p:txBody>
      </p:sp>
      <p:sp>
        <p:nvSpPr>
          <p:cNvPr id="5" name="TextBox 4"/>
          <p:cNvSpPr txBox="1"/>
          <p:nvPr/>
        </p:nvSpPr>
        <p:spPr>
          <a:xfrm>
            <a:off x="381000" y="2225027"/>
            <a:ext cx="8686800" cy="775084"/>
          </a:xfrm>
          <a:prstGeom prst="rect">
            <a:avLst/>
          </a:prstGeom>
          <a:noFill/>
        </p:spPr>
        <p:txBody>
          <a:bodyPr wrap="square" rtlCol="0">
            <a:spAutoFit/>
          </a:bodyPr>
          <a:lstStyle/>
          <a:p>
            <a:pPr algn="just">
              <a:lnSpc>
                <a:spcPct val="130000"/>
              </a:lnSpc>
            </a:pPr>
            <a:r>
              <a:rPr lang="en-US" smtClean="0">
                <a:latin typeface="Arial" panose="020B0604020202020204" pitchFamily="34" charset="0"/>
                <a:cs typeface="Arial" panose="020B0604020202020204" pitchFamily="34" charset="0"/>
              </a:rPr>
              <a:t>a) Thể tích của hình lập phương lớn bằng bao nhiêu phần trăm thể tích của hình lập phương bé ?</a:t>
            </a:r>
            <a:endParaRPr lang="en-US" dirty="0" smtClean="0">
              <a:latin typeface="Arial" panose="020B0604020202020204" pitchFamily="34" charset="0"/>
              <a:cs typeface="Arial" panose="020B0604020202020204" pitchFamily="34" charset="0"/>
            </a:endParaRPr>
          </a:p>
        </p:txBody>
      </p:sp>
      <p:sp>
        <p:nvSpPr>
          <p:cNvPr id="6" name="TextBox 5"/>
          <p:cNvSpPr txBox="1"/>
          <p:nvPr/>
        </p:nvSpPr>
        <p:spPr>
          <a:xfrm>
            <a:off x="308517" y="2952397"/>
            <a:ext cx="4891668" cy="452432"/>
          </a:xfrm>
          <a:prstGeom prst="rect">
            <a:avLst/>
          </a:prstGeom>
          <a:noFill/>
        </p:spPr>
        <p:txBody>
          <a:bodyPr wrap="square" rtlCol="0">
            <a:spAutoFit/>
          </a:bodyPr>
          <a:lstStyle/>
          <a:p>
            <a:pPr algn="just">
              <a:lnSpc>
                <a:spcPct val="130000"/>
              </a:lnSpc>
            </a:pPr>
            <a:r>
              <a:rPr lang="en-US" smtClean="0">
                <a:latin typeface="Arial" panose="020B0604020202020204" pitchFamily="34" charset="0"/>
                <a:cs typeface="Arial" panose="020B0604020202020204" pitchFamily="34" charset="0"/>
              </a:rPr>
              <a:t>b) Tính thể tích của hình lập phương lớn.</a:t>
            </a:r>
            <a:endParaRPr lang="en-US" dirty="0" smtClean="0">
              <a:latin typeface="Arial" panose="020B0604020202020204" pitchFamily="34" charset="0"/>
              <a:cs typeface="Arial" panose="020B0604020202020204" pitchFamily="34" charset="0"/>
            </a:endParaRPr>
          </a:p>
        </p:txBody>
      </p:sp>
      <p:sp>
        <p:nvSpPr>
          <p:cNvPr id="7" name="TextBox 6"/>
          <p:cNvSpPr txBox="1"/>
          <p:nvPr/>
        </p:nvSpPr>
        <p:spPr>
          <a:xfrm>
            <a:off x="2683096" y="1942870"/>
            <a:ext cx="2276707" cy="414985"/>
          </a:xfrm>
          <a:prstGeom prst="rect">
            <a:avLst/>
          </a:prstGeom>
          <a:noFill/>
        </p:spPr>
        <p:txBody>
          <a:bodyPr wrap="square" rtlCol="0">
            <a:spAutoFit/>
          </a:bodyPr>
          <a:lstStyle/>
          <a:p>
            <a:pPr algn="just">
              <a:lnSpc>
                <a:spcPct val="130000"/>
              </a:lnSpc>
            </a:pPr>
            <a:r>
              <a:rPr lang="en-US" smtClean="0">
                <a:solidFill>
                  <a:srgbClr val="0000CC"/>
                </a:solidFill>
                <a:latin typeface="Arial" panose="020B0604020202020204" pitchFamily="34" charset="0"/>
                <a:cs typeface="Arial" panose="020B0604020202020204" pitchFamily="34" charset="0"/>
              </a:rPr>
              <a:t>Thể tích: 64 cm</a:t>
            </a:r>
            <a:r>
              <a:rPr lang="en-US" baseline="30000" smtClean="0">
                <a:solidFill>
                  <a:srgbClr val="0000CC"/>
                </a:solidFill>
                <a:latin typeface="Arial" panose="020B0604020202020204" pitchFamily="34" charset="0"/>
                <a:cs typeface="Arial" panose="020B0604020202020204" pitchFamily="34" charset="0"/>
              </a:rPr>
              <a:t>3</a:t>
            </a:r>
            <a:endParaRPr lang="en-US" dirty="0" smtClean="0">
              <a:solidFill>
                <a:srgbClr val="0000CC"/>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927139"/>
            <a:ext cx="1099623" cy="10375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552335"/>
            <a:ext cx="1447800" cy="1366049"/>
          </a:xfrm>
          <a:prstGeom prst="rect">
            <a:avLst/>
          </a:prstGeom>
        </p:spPr>
      </p:pic>
      <p:sp>
        <p:nvSpPr>
          <p:cNvPr id="10" name="TextBox 9"/>
          <p:cNvSpPr txBox="1"/>
          <p:nvPr/>
        </p:nvSpPr>
        <p:spPr>
          <a:xfrm>
            <a:off x="4919546" y="1894527"/>
            <a:ext cx="2276707" cy="452432"/>
          </a:xfrm>
          <a:prstGeom prst="rect">
            <a:avLst/>
          </a:prstGeom>
          <a:noFill/>
        </p:spPr>
        <p:txBody>
          <a:bodyPr wrap="square" rtlCol="0">
            <a:spAutoFit/>
          </a:bodyPr>
          <a:lstStyle/>
          <a:p>
            <a:pPr algn="just">
              <a:lnSpc>
                <a:spcPct val="130000"/>
              </a:lnSpc>
            </a:pPr>
            <a:r>
              <a:rPr lang="en-US" smtClean="0">
                <a:solidFill>
                  <a:srgbClr val="0000CC"/>
                </a:solidFill>
                <a:latin typeface="Arial" panose="020B0604020202020204" pitchFamily="34" charset="0"/>
                <a:cs typeface="Arial" panose="020B0604020202020204" pitchFamily="34" charset="0"/>
              </a:rPr>
              <a:t>Thể tích:… cm</a:t>
            </a:r>
            <a:r>
              <a:rPr lang="en-US" baseline="30000" smtClean="0">
                <a:solidFill>
                  <a:srgbClr val="0000CC"/>
                </a:solidFill>
                <a:latin typeface="Arial" panose="020B0604020202020204" pitchFamily="34" charset="0"/>
                <a:cs typeface="Arial" panose="020B0604020202020204" pitchFamily="34" charset="0"/>
              </a:rPr>
              <a:t>3 </a:t>
            </a:r>
            <a:r>
              <a:rPr lang="en-US" smtClean="0">
                <a:solidFill>
                  <a:srgbClr val="0000CC"/>
                </a:solidFill>
                <a:latin typeface="Arial" panose="020B0604020202020204" pitchFamily="34" charset="0"/>
                <a:cs typeface="Arial" panose="020B0604020202020204" pitchFamily="34" charset="0"/>
              </a:rPr>
              <a:t>?</a:t>
            </a:r>
            <a:endParaRPr lang="en-US" dirty="0" smtClean="0">
              <a:solidFill>
                <a:srgbClr val="0000CC"/>
              </a:solidFill>
              <a:latin typeface="Arial" panose="020B0604020202020204" pitchFamily="34" charset="0"/>
              <a:cs typeface="Arial" panose="020B0604020202020204" pitchFamily="34" charset="0"/>
            </a:endParaRPr>
          </a:p>
        </p:txBody>
      </p:sp>
      <p:sp>
        <p:nvSpPr>
          <p:cNvPr id="11" name="TextBox 10"/>
          <p:cNvSpPr txBox="1"/>
          <p:nvPr/>
        </p:nvSpPr>
        <p:spPr>
          <a:xfrm>
            <a:off x="4191000" y="3216272"/>
            <a:ext cx="1700646" cy="400110"/>
          </a:xfrm>
          <a:prstGeom prst="rect">
            <a:avLst/>
          </a:prstGeom>
          <a:noFill/>
        </p:spPr>
        <p:txBody>
          <a:bodyPr wrap="square" rtlCol="0">
            <a:spAutoFit/>
          </a:bodyPr>
          <a:lstStyle/>
          <a:p>
            <a:r>
              <a:rPr lang="en-US" sz="2000" b="1" dirty="0" err="1" smtClean="0">
                <a:solidFill>
                  <a:srgbClr val="FF0000"/>
                </a:solidFill>
                <a:latin typeface="Arial" panose="020B0604020202020204" pitchFamily="34" charset="0"/>
                <a:cs typeface="Arial" panose="020B0604020202020204" pitchFamily="34" charset="0"/>
              </a:rPr>
              <a:t>Bài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giả</a:t>
            </a:r>
            <a:r>
              <a:rPr lang="en-US" sz="2000" b="1" dirty="0" err="1">
                <a:solidFill>
                  <a:srgbClr val="FF0000"/>
                </a:solidFill>
                <a:latin typeface="Arial" panose="020B0604020202020204" pitchFamily="34" charset="0"/>
                <a:cs typeface="Arial" panose="020B0604020202020204" pitchFamily="34" charset="0"/>
              </a:rPr>
              <a:t>i</a:t>
            </a:r>
            <a:endParaRPr lang="en-US" sz="2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1600200" y="3655743"/>
            <a:ext cx="6477000" cy="1092607"/>
          </a:xfrm>
          <a:prstGeom prst="rect">
            <a:avLst/>
          </a:prstGeom>
          <a:solidFill>
            <a:srgbClr val="FFFF00"/>
          </a:solidFill>
        </p:spPr>
        <p:txBody>
          <a:bodyPr wrap="square" rtlCol="0">
            <a:spAutoFit/>
          </a:bodyPr>
          <a:lstStyle/>
          <a:p>
            <a:pPr algn="just">
              <a:lnSpc>
                <a:spcPct val="130000"/>
              </a:lnSpc>
            </a:pPr>
            <a:r>
              <a:rPr lang="en-US" sz="1600" b="1" smtClean="0">
                <a:solidFill>
                  <a:srgbClr val="0000CC"/>
                </a:solidFill>
                <a:latin typeface="Arial" panose="020B0604020202020204" pitchFamily="34" charset="0"/>
                <a:cs typeface="Arial" panose="020B0604020202020204" pitchFamily="34" charset="0"/>
              </a:rPr>
              <a:t>Tìm tỉ số phần trăm của hai số: </a:t>
            </a:r>
          </a:p>
          <a:p>
            <a:pPr algn="just">
              <a:lnSpc>
                <a:spcPct val="130000"/>
              </a:lnSpc>
            </a:pPr>
            <a:r>
              <a:rPr lang="en-US" sz="1600" b="1" i="1" smtClean="0">
                <a:solidFill>
                  <a:srgbClr val="0000CC"/>
                </a:solidFill>
                <a:latin typeface="Arial" panose="020B0604020202020204" pitchFamily="34" charset="0"/>
                <a:cs typeface="Arial" panose="020B0604020202020204" pitchFamily="34" charset="0"/>
              </a:rPr>
              <a:t>Ta tìm thương của hai số đó. </a:t>
            </a:r>
          </a:p>
          <a:p>
            <a:pPr algn="just">
              <a:lnSpc>
                <a:spcPct val="130000"/>
              </a:lnSpc>
            </a:pPr>
            <a:r>
              <a:rPr lang="en-US" sz="1600" b="1" i="1" smtClean="0">
                <a:solidFill>
                  <a:srgbClr val="0000CC"/>
                </a:solidFill>
                <a:latin typeface="Arial" panose="020B0604020202020204" pitchFamily="34" charset="0"/>
                <a:cs typeface="Arial" panose="020B0604020202020204" pitchFamily="34" charset="0"/>
              </a:rPr>
              <a:t>Nhân thương đó với 100 rồi viết thêm kí hiệu %</a:t>
            </a:r>
            <a:endParaRPr lang="en-US" sz="1600" b="1" i="1" dirty="0" smtClean="0">
              <a:solidFill>
                <a:srgbClr val="0000CC"/>
              </a:solidFill>
              <a:latin typeface="Arial" panose="020B0604020202020204" pitchFamily="34" charset="0"/>
              <a:cs typeface="Arial" panose="020B0604020202020204" pitchFamily="34" charset="0"/>
            </a:endParaRPr>
          </a:p>
        </p:txBody>
      </p:sp>
      <p:sp>
        <p:nvSpPr>
          <p:cNvPr id="14" name="TextBox 13"/>
          <p:cNvSpPr txBox="1"/>
          <p:nvPr/>
        </p:nvSpPr>
        <p:spPr>
          <a:xfrm>
            <a:off x="1600200" y="5029200"/>
            <a:ext cx="6477000" cy="1052596"/>
          </a:xfrm>
          <a:prstGeom prst="rect">
            <a:avLst/>
          </a:prstGeom>
          <a:solidFill>
            <a:srgbClr val="FFFF00"/>
          </a:solidFill>
        </p:spPr>
        <p:txBody>
          <a:bodyPr wrap="square" rtlCol="0">
            <a:spAutoFit/>
          </a:bodyPr>
          <a:lstStyle/>
          <a:p>
            <a:pPr algn="just">
              <a:lnSpc>
                <a:spcPct val="130000"/>
              </a:lnSpc>
            </a:pPr>
            <a:r>
              <a:rPr lang="en-US" sz="1600" b="1" smtClean="0">
                <a:solidFill>
                  <a:srgbClr val="0000CC"/>
                </a:solidFill>
                <a:latin typeface="Arial" panose="020B0604020202020204" pitchFamily="34" charset="0"/>
                <a:cs typeface="Arial" panose="020B0604020202020204" pitchFamily="34" charset="0"/>
              </a:rPr>
              <a:t>Tìm A% của B:</a:t>
            </a:r>
          </a:p>
          <a:p>
            <a:pPr algn="just">
              <a:lnSpc>
                <a:spcPct val="130000"/>
              </a:lnSpc>
            </a:pPr>
            <a:r>
              <a:rPr lang="en-US" sz="1600" b="1" i="1" smtClean="0">
                <a:solidFill>
                  <a:srgbClr val="0000CC"/>
                </a:solidFill>
                <a:latin typeface="Arial" panose="020B0604020202020204" pitchFamily="34" charset="0"/>
                <a:cs typeface="Arial" panose="020B0604020202020204" pitchFamily="34" charset="0"/>
              </a:rPr>
              <a:t>Ta lấy </a:t>
            </a:r>
            <a:r>
              <a:rPr lang="en-US" sz="1600" b="1" smtClean="0">
                <a:solidFill>
                  <a:srgbClr val="FF0000"/>
                </a:solidFill>
                <a:latin typeface="Arial" panose="020B0604020202020204" pitchFamily="34" charset="0"/>
                <a:cs typeface="Arial" panose="020B0604020202020204" pitchFamily="34" charset="0"/>
              </a:rPr>
              <a:t>B : 100 x A%</a:t>
            </a:r>
          </a:p>
          <a:p>
            <a:pPr algn="just">
              <a:lnSpc>
                <a:spcPct val="130000"/>
              </a:lnSpc>
            </a:pPr>
            <a:r>
              <a:rPr lang="en-US" sz="1600" b="1" i="1" smtClean="0">
                <a:solidFill>
                  <a:srgbClr val="0000CC"/>
                </a:solidFill>
                <a:latin typeface="Arial" panose="020B0604020202020204" pitchFamily="34" charset="0"/>
                <a:cs typeface="Arial" panose="020B0604020202020204" pitchFamily="34" charset="0"/>
              </a:rPr>
              <a:t>Hoặc lấy </a:t>
            </a:r>
            <a:r>
              <a:rPr lang="en-US" sz="1600" b="1" smtClean="0">
                <a:solidFill>
                  <a:srgbClr val="FF0000"/>
                </a:solidFill>
                <a:latin typeface="Arial" panose="020B0604020202020204" pitchFamily="34" charset="0"/>
                <a:cs typeface="Arial" panose="020B0604020202020204" pitchFamily="34" charset="0"/>
              </a:rPr>
              <a:t>B x A% : 100</a:t>
            </a:r>
            <a:endParaRPr lang="en-US" sz="1600" b="1" i="1" dirty="0" smtClean="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3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86800" cy="492443"/>
          </a:xfrm>
          <a:prstGeom prst="rect">
            <a:avLst/>
          </a:prstGeom>
          <a:noFill/>
        </p:spPr>
        <p:txBody>
          <a:bodyPr wrap="square" rtlCol="0">
            <a:spAutoFit/>
          </a:bodyPr>
          <a:lstStyle/>
          <a:p>
            <a:pPr algn="just">
              <a:lnSpc>
                <a:spcPct val="130000"/>
              </a:lnSpc>
            </a:pPr>
            <a:r>
              <a:rPr lang="en-US" sz="2000" b="1" smtClean="0">
                <a:solidFill>
                  <a:srgbClr val="FF0000"/>
                </a:solidFill>
                <a:latin typeface="Arial" panose="020B0604020202020204" pitchFamily="34" charset="0"/>
                <a:cs typeface="Arial" panose="020B0604020202020204" pitchFamily="34" charset="0"/>
              </a:rPr>
              <a:t>Bài 2:</a:t>
            </a:r>
            <a:r>
              <a:rPr lang="en-US" sz="2000" smtClean="0">
                <a:latin typeface="Arial" panose="020B0604020202020204" pitchFamily="34" charset="0"/>
                <a:cs typeface="Arial" panose="020B0604020202020204" pitchFamily="34" charset="0"/>
              </a:rPr>
              <a:t> Biết tỉ số thể tích của hai hình lập phương là 2:3 (xem hình vẽ)</a:t>
            </a:r>
            <a:endParaRPr lang="en-US" sz="2000" dirty="0" smtClean="0">
              <a:latin typeface="Arial" panose="020B0604020202020204" pitchFamily="34" charset="0"/>
              <a:cs typeface="Arial" panose="020B0604020202020204" pitchFamily="34" charset="0"/>
            </a:endParaRPr>
          </a:p>
        </p:txBody>
      </p:sp>
      <p:sp>
        <p:nvSpPr>
          <p:cNvPr id="5" name="TextBox 4"/>
          <p:cNvSpPr txBox="1"/>
          <p:nvPr/>
        </p:nvSpPr>
        <p:spPr>
          <a:xfrm>
            <a:off x="304800" y="2225027"/>
            <a:ext cx="8686800" cy="775084"/>
          </a:xfrm>
          <a:prstGeom prst="rect">
            <a:avLst/>
          </a:prstGeom>
          <a:noFill/>
        </p:spPr>
        <p:txBody>
          <a:bodyPr wrap="square" rtlCol="0">
            <a:spAutoFit/>
          </a:bodyPr>
          <a:lstStyle/>
          <a:p>
            <a:pPr algn="just">
              <a:lnSpc>
                <a:spcPct val="130000"/>
              </a:lnSpc>
            </a:pPr>
            <a:r>
              <a:rPr lang="en-US" smtClean="0">
                <a:latin typeface="Arial" panose="020B0604020202020204" pitchFamily="34" charset="0"/>
                <a:cs typeface="Arial" panose="020B0604020202020204" pitchFamily="34" charset="0"/>
              </a:rPr>
              <a:t>a) Thể tích của hình lập phương lớn bằng bao nhiêu phần trăm thể tích của hình lập phương bé ?</a:t>
            </a:r>
            <a:endParaRPr lang="en-US" dirty="0" smtClean="0">
              <a:latin typeface="Arial" panose="020B0604020202020204" pitchFamily="34" charset="0"/>
              <a:cs typeface="Arial" panose="020B0604020202020204" pitchFamily="34" charset="0"/>
            </a:endParaRPr>
          </a:p>
        </p:txBody>
      </p:sp>
      <p:sp>
        <p:nvSpPr>
          <p:cNvPr id="6" name="TextBox 5"/>
          <p:cNvSpPr txBox="1"/>
          <p:nvPr/>
        </p:nvSpPr>
        <p:spPr>
          <a:xfrm>
            <a:off x="308517" y="2952397"/>
            <a:ext cx="4891668" cy="452432"/>
          </a:xfrm>
          <a:prstGeom prst="rect">
            <a:avLst/>
          </a:prstGeom>
          <a:noFill/>
        </p:spPr>
        <p:txBody>
          <a:bodyPr wrap="square" rtlCol="0">
            <a:spAutoFit/>
          </a:bodyPr>
          <a:lstStyle/>
          <a:p>
            <a:pPr algn="just">
              <a:lnSpc>
                <a:spcPct val="130000"/>
              </a:lnSpc>
            </a:pPr>
            <a:r>
              <a:rPr lang="en-US" smtClean="0">
                <a:latin typeface="Arial" panose="020B0604020202020204" pitchFamily="34" charset="0"/>
                <a:cs typeface="Arial" panose="020B0604020202020204" pitchFamily="34" charset="0"/>
              </a:rPr>
              <a:t>b) Thể tích của hình lập phương lớn.</a:t>
            </a:r>
            <a:endParaRPr lang="en-US" dirty="0" smtClean="0">
              <a:latin typeface="Arial" panose="020B0604020202020204" pitchFamily="34" charset="0"/>
              <a:cs typeface="Arial" panose="020B0604020202020204" pitchFamily="34" charset="0"/>
            </a:endParaRPr>
          </a:p>
        </p:txBody>
      </p:sp>
      <p:sp>
        <p:nvSpPr>
          <p:cNvPr id="7" name="TextBox 6"/>
          <p:cNvSpPr txBox="1"/>
          <p:nvPr/>
        </p:nvSpPr>
        <p:spPr>
          <a:xfrm>
            <a:off x="2683096" y="1942870"/>
            <a:ext cx="2276707" cy="414985"/>
          </a:xfrm>
          <a:prstGeom prst="rect">
            <a:avLst/>
          </a:prstGeom>
          <a:noFill/>
        </p:spPr>
        <p:txBody>
          <a:bodyPr wrap="square" rtlCol="0">
            <a:spAutoFit/>
          </a:bodyPr>
          <a:lstStyle/>
          <a:p>
            <a:pPr algn="just">
              <a:lnSpc>
                <a:spcPct val="130000"/>
              </a:lnSpc>
            </a:pPr>
            <a:r>
              <a:rPr lang="en-US" smtClean="0">
                <a:solidFill>
                  <a:srgbClr val="0000CC"/>
                </a:solidFill>
                <a:latin typeface="Arial" panose="020B0604020202020204" pitchFamily="34" charset="0"/>
                <a:cs typeface="Arial" panose="020B0604020202020204" pitchFamily="34" charset="0"/>
              </a:rPr>
              <a:t>Thể tích: 64 cm</a:t>
            </a:r>
            <a:r>
              <a:rPr lang="en-US" baseline="30000" smtClean="0">
                <a:solidFill>
                  <a:srgbClr val="0000CC"/>
                </a:solidFill>
                <a:latin typeface="Arial" panose="020B0604020202020204" pitchFamily="34" charset="0"/>
                <a:cs typeface="Arial" panose="020B0604020202020204" pitchFamily="34" charset="0"/>
              </a:rPr>
              <a:t>3</a:t>
            </a:r>
            <a:endParaRPr lang="en-US" dirty="0" smtClean="0">
              <a:solidFill>
                <a:srgbClr val="0000CC"/>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927139"/>
            <a:ext cx="1099623" cy="103753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552335"/>
            <a:ext cx="1447800" cy="1366049"/>
          </a:xfrm>
          <a:prstGeom prst="rect">
            <a:avLst/>
          </a:prstGeom>
        </p:spPr>
      </p:pic>
      <p:sp>
        <p:nvSpPr>
          <p:cNvPr id="10" name="TextBox 9"/>
          <p:cNvSpPr txBox="1"/>
          <p:nvPr/>
        </p:nvSpPr>
        <p:spPr>
          <a:xfrm>
            <a:off x="4919546" y="1894527"/>
            <a:ext cx="2276707" cy="452432"/>
          </a:xfrm>
          <a:prstGeom prst="rect">
            <a:avLst/>
          </a:prstGeom>
          <a:noFill/>
        </p:spPr>
        <p:txBody>
          <a:bodyPr wrap="square" rtlCol="0">
            <a:spAutoFit/>
          </a:bodyPr>
          <a:lstStyle/>
          <a:p>
            <a:pPr algn="just">
              <a:lnSpc>
                <a:spcPct val="130000"/>
              </a:lnSpc>
            </a:pPr>
            <a:r>
              <a:rPr lang="en-US" smtClean="0">
                <a:solidFill>
                  <a:srgbClr val="0000CC"/>
                </a:solidFill>
                <a:latin typeface="Arial" panose="020B0604020202020204" pitchFamily="34" charset="0"/>
                <a:cs typeface="Arial" panose="020B0604020202020204" pitchFamily="34" charset="0"/>
              </a:rPr>
              <a:t>Thể tích:… cm</a:t>
            </a:r>
            <a:r>
              <a:rPr lang="en-US" baseline="30000" smtClean="0">
                <a:solidFill>
                  <a:srgbClr val="0000CC"/>
                </a:solidFill>
                <a:latin typeface="Arial" panose="020B0604020202020204" pitchFamily="34" charset="0"/>
                <a:cs typeface="Arial" panose="020B0604020202020204" pitchFamily="34" charset="0"/>
              </a:rPr>
              <a:t>3 </a:t>
            </a:r>
            <a:r>
              <a:rPr lang="en-US" smtClean="0">
                <a:solidFill>
                  <a:srgbClr val="0000CC"/>
                </a:solidFill>
                <a:latin typeface="Arial" panose="020B0604020202020204" pitchFamily="34" charset="0"/>
                <a:cs typeface="Arial" panose="020B0604020202020204" pitchFamily="34" charset="0"/>
              </a:rPr>
              <a:t>?</a:t>
            </a:r>
            <a:endParaRPr lang="en-US" dirty="0" smtClean="0">
              <a:solidFill>
                <a:srgbClr val="0000CC"/>
              </a:solidFill>
              <a:latin typeface="Arial" panose="020B0604020202020204" pitchFamily="34" charset="0"/>
              <a:cs typeface="Arial" panose="020B0604020202020204" pitchFamily="34" charset="0"/>
            </a:endParaRPr>
          </a:p>
        </p:txBody>
      </p:sp>
      <p:sp>
        <p:nvSpPr>
          <p:cNvPr id="11" name="TextBox 10"/>
          <p:cNvSpPr txBox="1"/>
          <p:nvPr/>
        </p:nvSpPr>
        <p:spPr>
          <a:xfrm>
            <a:off x="4191000" y="3216272"/>
            <a:ext cx="1700646" cy="400110"/>
          </a:xfrm>
          <a:prstGeom prst="rect">
            <a:avLst/>
          </a:prstGeom>
          <a:noFill/>
        </p:spPr>
        <p:txBody>
          <a:bodyPr wrap="square" rtlCol="0">
            <a:spAutoFit/>
          </a:bodyPr>
          <a:lstStyle/>
          <a:p>
            <a:r>
              <a:rPr lang="en-US" sz="2000" b="1" dirty="0" err="1" smtClean="0">
                <a:solidFill>
                  <a:srgbClr val="FF0000"/>
                </a:solidFill>
                <a:latin typeface="Arial" panose="020B0604020202020204" pitchFamily="34" charset="0"/>
                <a:cs typeface="Arial" panose="020B0604020202020204" pitchFamily="34" charset="0"/>
              </a:rPr>
              <a:t>Bài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giả</a:t>
            </a:r>
            <a:r>
              <a:rPr lang="en-US" sz="2000" b="1" dirty="0" err="1">
                <a:solidFill>
                  <a:srgbClr val="FF0000"/>
                </a:solidFill>
                <a:latin typeface="Arial" panose="020B0604020202020204" pitchFamily="34" charset="0"/>
                <a:cs typeface="Arial" panose="020B0604020202020204" pitchFamily="34" charset="0"/>
              </a:rPr>
              <a:t>i</a:t>
            </a:r>
            <a:endParaRPr lang="en-US" sz="20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1600200" y="5029200"/>
            <a:ext cx="6477000" cy="1052596"/>
          </a:xfrm>
          <a:prstGeom prst="rect">
            <a:avLst/>
          </a:prstGeom>
          <a:solidFill>
            <a:srgbClr val="FFFF00"/>
          </a:solidFill>
        </p:spPr>
        <p:txBody>
          <a:bodyPr wrap="square" rtlCol="0">
            <a:spAutoFit/>
          </a:bodyPr>
          <a:lstStyle/>
          <a:p>
            <a:pPr algn="just">
              <a:lnSpc>
                <a:spcPct val="130000"/>
              </a:lnSpc>
            </a:pPr>
            <a:r>
              <a:rPr lang="en-US" sz="1600" b="1" smtClean="0">
                <a:solidFill>
                  <a:srgbClr val="0000CC"/>
                </a:solidFill>
                <a:latin typeface="Arial" panose="020B0604020202020204" pitchFamily="34" charset="0"/>
                <a:cs typeface="Arial" panose="020B0604020202020204" pitchFamily="34" charset="0"/>
              </a:rPr>
              <a:t>Tìm A% của B:</a:t>
            </a:r>
          </a:p>
          <a:p>
            <a:pPr algn="just">
              <a:lnSpc>
                <a:spcPct val="130000"/>
              </a:lnSpc>
            </a:pPr>
            <a:r>
              <a:rPr lang="en-US" sz="1600" b="1" i="1" smtClean="0">
                <a:solidFill>
                  <a:srgbClr val="0000CC"/>
                </a:solidFill>
                <a:latin typeface="Arial" panose="020B0604020202020204" pitchFamily="34" charset="0"/>
                <a:cs typeface="Arial" panose="020B0604020202020204" pitchFamily="34" charset="0"/>
              </a:rPr>
              <a:t>Ta lấy </a:t>
            </a:r>
            <a:r>
              <a:rPr lang="en-US" sz="1600" b="1" smtClean="0">
                <a:solidFill>
                  <a:srgbClr val="FF0000"/>
                </a:solidFill>
                <a:latin typeface="Arial" panose="020B0604020202020204" pitchFamily="34" charset="0"/>
                <a:cs typeface="Arial" panose="020B0604020202020204" pitchFamily="34" charset="0"/>
              </a:rPr>
              <a:t>B : 100 x A%</a:t>
            </a:r>
          </a:p>
          <a:p>
            <a:pPr algn="just">
              <a:lnSpc>
                <a:spcPct val="130000"/>
              </a:lnSpc>
            </a:pPr>
            <a:r>
              <a:rPr lang="en-US" sz="1600" b="1" i="1" smtClean="0">
                <a:solidFill>
                  <a:srgbClr val="0000CC"/>
                </a:solidFill>
                <a:latin typeface="Arial" panose="020B0604020202020204" pitchFamily="34" charset="0"/>
                <a:cs typeface="Arial" panose="020B0604020202020204" pitchFamily="34" charset="0"/>
              </a:rPr>
              <a:t>Hoặc lấy </a:t>
            </a:r>
            <a:r>
              <a:rPr lang="en-US" sz="1600" b="1" smtClean="0">
                <a:solidFill>
                  <a:srgbClr val="FF0000"/>
                </a:solidFill>
                <a:latin typeface="Arial" panose="020B0604020202020204" pitchFamily="34" charset="0"/>
                <a:cs typeface="Arial" panose="020B0604020202020204" pitchFamily="34" charset="0"/>
              </a:rPr>
              <a:t>B x A% : 100</a:t>
            </a:r>
            <a:endParaRPr lang="en-US" sz="1600" b="1" i="1" dirty="0" smtClean="0">
              <a:solidFill>
                <a:srgbClr val="0000CC"/>
              </a:solidFill>
              <a:latin typeface="Arial" panose="020B0604020202020204" pitchFamily="34" charset="0"/>
              <a:cs typeface="Arial" panose="020B0604020202020204" pitchFamily="34" charset="0"/>
            </a:endParaRPr>
          </a:p>
        </p:txBody>
      </p:sp>
      <p:sp>
        <p:nvSpPr>
          <p:cNvPr id="15" name="Rectangle 14"/>
          <p:cNvSpPr/>
          <p:nvPr/>
        </p:nvSpPr>
        <p:spPr>
          <a:xfrm>
            <a:off x="1049736" y="3916101"/>
            <a:ext cx="7739619"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Tỉ số thể tích của hình lập phương lớn và hình lập phương bé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6" name="TextBox 15"/>
          <p:cNvSpPr txBox="1"/>
          <p:nvPr/>
        </p:nvSpPr>
        <p:spPr>
          <a:xfrm>
            <a:off x="1716905" y="4380748"/>
            <a:ext cx="2651368"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3 : 2 x 100 = 150%</a:t>
            </a:r>
            <a:endParaRPr lang="en-US" sz="20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796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86800" cy="492443"/>
          </a:xfrm>
          <a:prstGeom prst="rect">
            <a:avLst/>
          </a:prstGeom>
          <a:noFill/>
        </p:spPr>
        <p:txBody>
          <a:bodyPr wrap="square" rtlCol="0">
            <a:spAutoFit/>
          </a:bodyPr>
          <a:lstStyle/>
          <a:p>
            <a:pPr algn="just">
              <a:lnSpc>
                <a:spcPct val="130000"/>
              </a:lnSpc>
            </a:pPr>
            <a:r>
              <a:rPr lang="en-US" sz="2000" b="1" smtClean="0">
                <a:solidFill>
                  <a:srgbClr val="FF0000"/>
                </a:solidFill>
                <a:latin typeface="Arial" panose="020B0604020202020204" pitchFamily="34" charset="0"/>
                <a:cs typeface="Arial" panose="020B0604020202020204" pitchFamily="34" charset="0"/>
              </a:rPr>
              <a:t>Bài </a:t>
            </a:r>
            <a:r>
              <a:rPr lang="en-US" sz="2000" b="1">
                <a:solidFill>
                  <a:srgbClr val="FF0000"/>
                </a:solidFill>
                <a:latin typeface="Arial" panose="020B0604020202020204" pitchFamily="34" charset="0"/>
                <a:cs typeface="Arial" panose="020B0604020202020204" pitchFamily="34" charset="0"/>
              </a:rPr>
              <a:t>2</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Biết tỉ số thể tích của hai hình lập phương là 2:3 (xem hình vẽ)</a:t>
            </a:r>
            <a:endParaRPr lang="en-US" sz="2000" dirty="0" smtClean="0">
              <a:latin typeface="Arial" panose="020B0604020202020204" pitchFamily="34" charset="0"/>
              <a:cs typeface="Arial" panose="020B0604020202020204" pitchFamily="34" charset="0"/>
            </a:endParaRPr>
          </a:p>
        </p:txBody>
      </p:sp>
      <p:sp>
        <p:nvSpPr>
          <p:cNvPr id="5" name="TextBox 4"/>
          <p:cNvSpPr txBox="1"/>
          <p:nvPr/>
        </p:nvSpPr>
        <p:spPr>
          <a:xfrm>
            <a:off x="304800" y="2225027"/>
            <a:ext cx="8686800" cy="775084"/>
          </a:xfrm>
          <a:prstGeom prst="rect">
            <a:avLst/>
          </a:prstGeom>
          <a:noFill/>
        </p:spPr>
        <p:txBody>
          <a:bodyPr wrap="square" rtlCol="0">
            <a:spAutoFit/>
          </a:bodyPr>
          <a:lstStyle/>
          <a:p>
            <a:pPr algn="just">
              <a:lnSpc>
                <a:spcPct val="130000"/>
              </a:lnSpc>
            </a:pPr>
            <a:r>
              <a:rPr lang="en-US" smtClean="0">
                <a:latin typeface="Arial" panose="020B0604020202020204" pitchFamily="34" charset="0"/>
                <a:cs typeface="Arial" panose="020B0604020202020204" pitchFamily="34" charset="0"/>
              </a:rPr>
              <a:t>a) Thể tích của hình lập phương lớn bằng bao nhiêu phần trăm thể tích của hình lập phương bé ?</a:t>
            </a:r>
            <a:endParaRPr lang="en-US" dirty="0" smtClean="0">
              <a:latin typeface="Arial" panose="020B0604020202020204" pitchFamily="34" charset="0"/>
              <a:cs typeface="Arial" panose="020B0604020202020204" pitchFamily="34" charset="0"/>
            </a:endParaRPr>
          </a:p>
        </p:txBody>
      </p:sp>
      <p:sp>
        <p:nvSpPr>
          <p:cNvPr id="6" name="TextBox 5"/>
          <p:cNvSpPr txBox="1"/>
          <p:nvPr/>
        </p:nvSpPr>
        <p:spPr>
          <a:xfrm>
            <a:off x="308517" y="2952397"/>
            <a:ext cx="4891668" cy="414985"/>
          </a:xfrm>
          <a:prstGeom prst="rect">
            <a:avLst/>
          </a:prstGeom>
          <a:noFill/>
        </p:spPr>
        <p:txBody>
          <a:bodyPr wrap="square" rtlCol="0">
            <a:spAutoFit/>
          </a:bodyPr>
          <a:lstStyle/>
          <a:p>
            <a:pPr algn="just">
              <a:lnSpc>
                <a:spcPct val="130000"/>
              </a:lnSpc>
            </a:pPr>
            <a:r>
              <a:rPr lang="en-US" smtClean="0">
                <a:latin typeface="Arial" panose="020B0604020202020204" pitchFamily="34" charset="0"/>
                <a:cs typeface="Arial" panose="020B0604020202020204" pitchFamily="34" charset="0"/>
              </a:rPr>
              <a:t>b) Thể tích cua hình lập phương lớn.</a:t>
            </a:r>
            <a:endParaRPr lang="en-US" dirty="0" smtClean="0">
              <a:latin typeface="Arial" panose="020B0604020202020204" pitchFamily="34" charset="0"/>
              <a:cs typeface="Arial" panose="020B0604020202020204" pitchFamily="34" charset="0"/>
            </a:endParaRPr>
          </a:p>
        </p:txBody>
      </p:sp>
      <p:sp>
        <p:nvSpPr>
          <p:cNvPr id="7" name="TextBox 6"/>
          <p:cNvSpPr txBox="1"/>
          <p:nvPr/>
        </p:nvSpPr>
        <p:spPr>
          <a:xfrm>
            <a:off x="2683096" y="1942870"/>
            <a:ext cx="2276707" cy="414985"/>
          </a:xfrm>
          <a:prstGeom prst="rect">
            <a:avLst/>
          </a:prstGeom>
          <a:noFill/>
        </p:spPr>
        <p:txBody>
          <a:bodyPr wrap="square" rtlCol="0">
            <a:spAutoFit/>
          </a:bodyPr>
          <a:lstStyle/>
          <a:p>
            <a:pPr algn="just">
              <a:lnSpc>
                <a:spcPct val="130000"/>
              </a:lnSpc>
            </a:pPr>
            <a:r>
              <a:rPr lang="en-US" smtClean="0">
                <a:solidFill>
                  <a:srgbClr val="0000CC"/>
                </a:solidFill>
                <a:latin typeface="Arial" panose="020B0604020202020204" pitchFamily="34" charset="0"/>
                <a:cs typeface="Arial" panose="020B0604020202020204" pitchFamily="34" charset="0"/>
              </a:rPr>
              <a:t>Thể tích: 64 cm</a:t>
            </a:r>
            <a:r>
              <a:rPr lang="en-US" baseline="30000" smtClean="0">
                <a:solidFill>
                  <a:srgbClr val="0000CC"/>
                </a:solidFill>
                <a:latin typeface="Arial" panose="020B0604020202020204" pitchFamily="34" charset="0"/>
                <a:cs typeface="Arial" panose="020B0604020202020204" pitchFamily="34" charset="0"/>
              </a:rPr>
              <a:t>3</a:t>
            </a:r>
            <a:endParaRPr lang="en-US" dirty="0" smtClean="0">
              <a:solidFill>
                <a:srgbClr val="0000CC"/>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927139"/>
            <a:ext cx="1099623" cy="103753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552335"/>
            <a:ext cx="1447800" cy="1366049"/>
          </a:xfrm>
          <a:prstGeom prst="rect">
            <a:avLst/>
          </a:prstGeom>
        </p:spPr>
      </p:pic>
      <p:sp>
        <p:nvSpPr>
          <p:cNvPr id="10" name="TextBox 9"/>
          <p:cNvSpPr txBox="1"/>
          <p:nvPr/>
        </p:nvSpPr>
        <p:spPr>
          <a:xfrm>
            <a:off x="4919546" y="1894527"/>
            <a:ext cx="2276707" cy="452432"/>
          </a:xfrm>
          <a:prstGeom prst="rect">
            <a:avLst/>
          </a:prstGeom>
          <a:noFill/>
        </p:spPr>
        <p:txBody>
          <a:bodyPr wrap="square" rtlCol="0">
            <a:spAutoFit/>
          </a:bodyPr>
          <a:lstStyle/>
          <a:p>
            <a:pPr algn="just">
              <a:lnSpc>
                <a:spcPct val="130000"/>
              </a:lnSpc>
            </a:pPr>
            <a:r>
              <a:rPr lang="en-US" smtClean="0">
                <a:solidFill>
                  <a:srgbClr val="0000CC"/>
                </a:solidFill>
                <a:latin typeface="Arial" panose="020B0604020202020204" pitchFamily="34" charset="0"/>
                <a:cs typeface="Arial" panose="020B0604020202020204" pitchFamily="34" charset="0"/>
              </a:rPr>
              <a:t>Thể tích:… cm</a:t>
            </a:r>
            <a:r>
              <a:rPr lang="en-US" baseline="30000" smtClean="0">
                <a:solidFill>
                  <a:srgbClr val="0000CC"/>
                </a:solidFill>
                <a:latin typeface="Arial" panose="020B0604020202020204" pitchFamily="34" charset="0"/>
                <a:cs typeface="Arial" panose="020B0604020202020204" pitchFamily="34" charset="0"/>
              </a:rPr>
              <a:t>3 </a:t>
            </a:r>
            <a:r>
              <a:rPr lang="en-US" smtClean="0">
                <a:solidFill>
                  <a:srgbClr val="0000CC"/>
                </a:solidFill>
                <a:latin typeface="Arial" panose="020B0604020202020204" pitchFamily="34" charset="0"/>
                <a:cs typeface="Arial" panose="020B0604020202020204" pitchFamily="34" charset="0"/>
              </a:rPr>
              <a:t>?</a:t>
            </a:r>
            <a:endParaRPr lang="en-US" dirty="0" smtClean="0">
              <a:solidFill>
                <a:srgbClr val="0000CC"/>
              </a:solidFill>
              <a:latin typeface="Arial" panose="020B0604020202020204" pitchFamily="34" charset="0"/>
              <a:cs typeface="Arial" panose="020B0604020202020204" pitchFamily="34" charset="0"/>
            </a:endParaRPr>
          </a:p>
        </p:txBody>
      </p:sp>
      <p:sp>
        <p:nvSpPr>
          <p:cNvPr id="11" name="TextBox 10"/>
          <p:cNvSpPr txBox="1"/>
          <p:nvPr/>
        </p:nvSpPr>
        <p:spPr>
          <a:xfrm>
            <a:off x="4109480" y="3455688"/>
            <a:ext cx="1700646" cy="400110"/>
          </a:xfrm>
          <a:prstGeom prst="rect">
            <a:avLst/>
          </a:prstGeom>
          <a:noFill/>
        </p:spPr>
        <p:txBody>
          <a:bodyPr wrap="square" rtlCol="0">
            <a:spAutoFit/>
          </a:bodyPr>
          <a:lstStyle/>
          <a:p>
            <a:r>
              <a:rPr lang="en-US" sz="2000" b="1" dirty="0" err="1" smtClean="0">
                <a:solidFill>
                  <a:srgbClr val="FF0000"/>
                </a:solidFill>
                <a:latin typeface="Arial" panose="020B0604020202020204" pitchFamily="34" charset="0"/>
                <a:cs typeface="Arial" panose="020B0604020202020204" pitchFamily="34" charset="0"/>
              </a:rPr>
              <a:t>Bài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giả</a:t>
            </a:r>
            <a:r>
              <a:rPr lang="en-US" sz="2000" b="1" dirty="0" err="1">
                <a:solidFill>
                  <a:srgbClr val="FF0000"/>
                </a:solidFill>
                <a:latin typeface="Arial" panose="020B0604020202020204" pitchFamily="34" charset="0"/>
                <a:cs typeface="Arial" panose="020B0604020202020204" pitchFamily="34" charset="0"/>
              </a:rPr>
              <a:t>i</a:t>
            </a:r>
            <a:endParaRPr lang="en-US" sz="20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1074084" y="3933003"/>
            <a:ext cx="7079316" cy="892552"/>
          </a:xfrm>
          <a:prstGeom prst="rect">
            <a:avLst/>
          </a:prstGeom>
        </p:spPr>
        <p:txBody>
          <a:bodyPr wrap="square">
            <a:spAutoFit/>
          </a:bodyPr>
          <a:lstStyle/>
          <a:p>
            <a:pPr>
              <a:lnSpc>
                <a:spcPct val="130000"/>
              </a:lnSpc>
            </a:pPr>
            <a:r>
              <a:rPr lang="en-US" sz="2000" smtClean="0">
                <a:latin typeface="Arial" panose="020B0604020202020204" pitchFamily="34" charset="0"/>
                <a:cs typeface="Arial" panose="020B0604020202020204" pitchFamily="34" charset="0"/>
              </a:rPr>
              <a:t>Thể tích của hình lập phương lớn bằng số phần trăm thể tích hình lập phương bé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6" name="TextBox 15"/>
          <p:cNvSpPr txBox="1"/>
          <p:nvPr/>
        </p:nvSpPr>
        <p:spPr>
          <a:xfrm>
            <a:off x="1683876" y="4907118"/>
            <a:ext cx="2651368"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3 : 2 x 100 = 150%</a:t>
            </a:r>
            <a:endParaRPr lang="en-US" sz="2000" b="1" dirty="0">
              <a:solidFill>
                <a:srgbClr val="0000CC"/>
              </a:solidFill>
              <a:latin typeface="Arial" panose="020B0604020202020204" pitchFamily="34" charset="0"/>
              <a:cs typeface="Arial" panose="020B0604020202020204" pitchFamily="34" charset="0"/>
            </a:endParaRPr>
          </a:p>
        </p:txBody>
      </p:sp>
      <p:sp>
        <p:nvSpPr>
          <p:cNvPr id="13" name="Rectangle 12"/>
          <p:cNvSpPr/>
          <p:nvPr/>
        </p:nvSpPr>
        <p:spPr>
          <a:xfrm>
            <a:off x="1072834" y="5305775"/>
            <a:ext cx="3853940"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Thể tích hình lập phương lớn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7" name="TextBox 16"/>
          <p:cNvSpPr txBox="1"/>
          <p:nvPr/>
        </p:nvSpPr>
        <p:spPr>
          <a:xfrm>
            <a:off x="1683876" y="5795312"/>
            <a:ext cx="4005147"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64 :100 x 150 = 96 (cm</a:t>
            </a:r>
            <a:r>
              <a:rPr lang="en-US" sz="2000" b="1" baseline="30000" smtClean="0">
                <a:solidFill>
                  <a:srgbClr val="0000CC"/>
                </a:solidFill>
                <a:latin typeface="Arial" panose="020B0604020202020204" pitchFamily="34" charset="0"/>
                <a:cs typeface="Arial" panose="020B0604020202020204" pitchFamily="34" charset="0"/>
              </a:rPr>
              <a:t>3</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18" name="TextBox 17"/>
          <p:cNvSpPr txBox="1"/>
          <p:nvPr/>
        </p:nvSpPr>
        <p:spPr>
          <a:xfrm>
            <a:off x="4538971" y="6119717"/>
            <a:ext cx="3429000" cy="400110"/>
          </a:xfrm>
          <a:prstGeom prst="rect">
            <a:avLst/>
          </a:prstGeom>
          <a:noFill/>
        </p:spPr>
        <p:txBody>
          <a:bodyPr wrap="square" rtlCol="0">
            <a:spAutoFit/>
          </a:bodyPr>
          <a:lstStyle/>
          <a:p>
            <a:r>
              <a:rPr lang="en-US" sz="2000" b="1" smtClean="0">
                <a:solidFill>
                  <a:srgbClr val="FF0000"/>
                </a:solidFill>
                <a:latin typeface="Arial" panose="020B0604020202020204" pitchFamily="34" charset="0"/>
                <a:cs typeface="Arial" panose="020B0604020202020204" pitchFamily="34" charset="0"/>
              </a:rPr>
              <a:t>Đáp số: a) 150%; b) 96cm</a:t>
            </a:r>
            <a:r>
              <a:rPr lang="en-US" sz="2000" b="1" baseline="30000" smtClean="0">
                <a:solidFill>
                  <a:srgbClr val="FF0000"/>
                </a:solidFill>
                <a:latin typeface="Arial" panose="020B0604020202020204" pitchFamily="34" charset="0"/>
                <a:cs typeface="Arial" panose="020B0604020202020204" pitchFamily="34" charset="0"/>
              </a:rPr>
              <a:t>3</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3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
          <p:cNvGrpSpPr>
            <a:grpSpLocks/>
          </p:cNvGrpSpPr>
          <p:nvPr/>
        </p:nvGrpSpPr>
        <p:grpSpPr bwMode="auto">
          <a:xfrm>
            <a:off x="381000" y="361950"/>
            <a:ext cx="8382000" cy="609600"/>
            <a:chOff x="240" y="228"/>
            <a:chExt cx="5280" cy="384"/>
          </a:xfrm>
        </p:grpSpPr>
        <p:sp>
          <p:nvSpPr>
            <p:cNvPr id="9278" name="Line 5"/>
            <p:cNvSpPr>
              <a:spLocks noChangeShapeType="1"/>
            </p:cNvSpPr>
            <p:nvPr/>
          </p:nvSpPr>
          <p:spPr bwMode="auto">
            <a:xfrm>
              <a:off x="240" y="24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9" name="Line 6"/>
            <p:cNvSpPr>
              <a:spLocks noChangeShapeType="1"/>
            </p:cNvSpPr>
            <p:nvPr/>
          </p:nvSpPr>
          <p:spPr bwMode="auto">
            <a:xfrm>
              <a:off x="240" y="22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9219" name="Group 7"/>
          <p:cNvGrpSpPr>
            <a:grpSpLocks/>
          </p:cNvGrpSpPr>
          <p:nvPr/>
        </p:nvGrpSpPr>
        <p:grpSpPr bwMode="auto">
          <a:xfrm>
            <a:off x="381000" y="5886450"/>
            <a:ext cx="8382000" cy="609600"/>
            <a:chOff x="240" y="3708"/>
            <a:chExt cx="5280" cy="384"/>
          </a:xfrm>
        </p:grpSpPr>
        <p:sp>
          <p:nvSpPr>
            <p:cNvPr id="9276" name="Line 8"/>
            <p:cNvSpPr>
              <a:spLocks noChangeShapeType="1"/>
            </p:cNvSpPr>
            <p:nvPr/>
          </p:nvSpPr>
          <p:spPr bwMode="auto">
            <a:xfrm>
              <a:off x="240" y="408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7" name="Line 9"/>
            <p:cNvSpPr>
              <a:spLocks noChangeShapeType="1"/>
            </p:cNvSpPr>
            <p:nvPr/>
          </p:nvSpPr>
          <p:spPr bwMode="auto">
            <a:xfrm>
              <a:off x="5520" y="370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4" name="Group 71"/>
          <p:cNvGrpSpPr>
            <a:grpSpLocks/>
          </p:cNvGrpSpPr>
          <p:nvPr/>
        </p:nvGrpSpPr>
        <p:grpSpPr bwMode="auto">
          <a:xfrm>
            <a:off x="6172200" y="1828800"/>
            <a:ext cx="1219200" cy="1219200"/>
            <a:chOff x="4464" y="2208"/>
            <a:chExt cx="768" cy="768"/>
          </a:xfrm>
        </p:grpSpPr>
        <p:sp>
          <p:nvSpPr>
            <p:cNvPr id="9268" name="AutoShape 30"/>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9" name="AutoShape 35"/>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0" name="AutoShape 37"/>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1" name="AutoShape 40"/>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2" name="AutoShape 44"/>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3" name="AutoShape 49"/>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4" name="AutoShape 53"/>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75" name="AutoShape 54"/>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02459" name="Line 59"/>
          <p:cNvSpPr>
            <a:spLocks noChangeShapeType="1"/>
          </p:cNvSpPr>
          <p:nvPr/>
        </p:nvSpPr>
        <p:spPr bwMode="auto">
          <a:xfrm>
            <a:off x="6070600" y="3175000"/>
            <a:ext cx="18288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460" name="Line 60"/>
          <p:cNvSpPr>
            <a:spLocks noChangeShapeType="1"/>
          </p:cNvSpPr>
          <p:nvPr/>
        </p:nvSpPr>
        <p:spPr bwMode="auto">
          <a:xfrm>
            <a:off x="5994400" y="1320800"/>
            <a:ext cx="0" cy="175260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461" name="Line 61"/>
          <p:cNvSpPr>
            <a:spLocks noChangeShapeType="1"/>
          </p:cNvSpPr>
          <p:nvPr/>
        </p:nvSpPr>
        <p:spPr bwMode="auto">
          <a:xfrm>
            <a:off x="6438900" y="838200"/>
            <a:ext cx="9144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463" name="Line 63"/>
          <p:cNvSpPr>
            <a:spLocks noChangeShapeType="1"/>
          </p:cNvSpPr>
          <p:nvPr/>
        </p:nvSpPr>
        <p:spPr bwMode="auto">
          <a:xfrm flipV="1">
            <a:off x="8051800" y="2806700"/>
            <a:ext cx="304800" cy="30480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464" name="Text Box 64"/>
          <p:cNvSpPr txBox="1">
            <a:spLocks noChangeArrowheads="1"/>
          </p:cNvSpPr>
          <p:nvPr/>
        </p:nvSpPr>
        <p:spPr bwMode="auto">
          <a:xfrm>
            <a:off x="6705600" y="3352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t>4</a:t>
            </a:r>
          </a:p>
        </p:txBody>
      </p:sp>
      <p:sp>
        <p:nvSpPr>
          <p:cNvPr id="102465" name="Text Box 65"/>
          <p:cNvSpPr txBox="1">
            <a:spLocks noChangeArrowheads="1"/>
          </p:cNvSpPr>
          <p:nvPr/>
        </p:nvSpPr>
        <p:spPr bwMode="auto">
          <a:xfrm>
            <a:off x="5638800" y="19177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t>4</a:t>
            </a:r>
          </a:p>
        </p:txBody>
      </p:sp>
      <p:sp>
        <p:nvSpPr>
          <p:cNvPr id="102466" name="Text Box 66"/>
          <p:cNvSpPr txBox="1">
            <a:spLocks noChangeArrowheads="1"/>
          </p:cNvSpPr>
          <p:nvPr/>
        </p:nvSpPr>
        <p:spPr bwMode="auto">
          <a:xfrm>
            <a:off x="8153400" y="2895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t>2</a:t>
            </a:r>
          </a:p>
        </p:txBody>
      </p:sp>
      <p:sp>
        <p:nvSpPr>
          <p:cNvPr id="102467" name="Text Box 67"/>
          <p:cNvSpPr txBox="1">
            <a:spLocks noChangeArrowheads="1"/>
          </p:cNvSpPr>
          <p:nvPr/>
        </p:nvSpPr>
        <p:spPr bwMode="auto">
          <a:xfrm>
            <a:off x="6680200" y="533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t>2</a:t>
            </a:r>
          </a:p>
        </p:txBody>
      </p:sp>
      <p:sp>
        <p:nvSpPr>
          <p:cNvPr id="102469" name="Text Box 69"/>
          <p:cNvSpPr txBox="1">
            <a:spLocks noChangeArrowheads="1"/>
          </p:cNvSpPr>
          <p:nvPr/>
        </p:nvSpPr>
        <p:spPr bwMode="auto">
          <a:xfrm>
            <a:off x="685800" y="609600"/>
            <a:ext cx="5181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0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3. Bạn Hạnh xếp các hình lập phương nhỏ có cạnh 1cm thành hình bên. Hỏi:</a:t>
            </a:r>
          </a:p>
        </p:txBody>
      </p:sp>
      <p:sp>
        <p:nvSpPr>
          <p:cNvPr id="102470" name="Text Box 70"/>
          <p:cNvSpPr txBox="1">
            <a:spLocks noChangeArrowheads="1"/>
          </p:cNvSpPr>
          <p:nvPr/>
        </p:nvSpPr>
        <p:spPr bwMode="auto">
          <a:xfrm>
            <a:off x="304800" y="2209800"/>
            <a:ext cx="54102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0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a) Hình bên có bao nhiêu hình lập phương nhỏ?</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0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b) Nếu sơn các mặt ngoài cả hình bên thì diện tích cần sơn bằng bao nhiêu xăng-ti-mét vuông?</a:t>
            </a: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nvGrpSpPr>
          <p:cNvPr id="5" name="Group 73"/>
          <p:cNvGrpSpPr>
            <a:grpSpLocks/>
          </p:cNvGrpSpPr>
          <p:nvPr/>
        </p:nvGrpSpPr>
        <p:grpSpPr bwMode="auto">
          <a:xfrm>
            <a:off x="6172200" y="901700"/>
            <a:ext cx="1219200" cy="1219200"/>
            <a:chOff x="4656" y="2448"/>
            <a:chExt cx="768" cy="768"/>
          </a:xfrm>
        </p:grpSpPr>
        <p:sp>
          <p:nvSpPr>
            <p:cNvPr id="9260" name="AutoShape 26"/>
            <p:cNvSpPr>
              <a:spLocks noChangeArrowheads="1"/>
            </p:cNvSpPr>
            <p:nvPr/>
          </p:nvSpPr>
          <p:spPr bwMode="auto">
            <a:xfrm>
              <a:off x="4752"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1" name="AutoShape 34"/>
            <p:cNvSpPr>
              <a:spLocks noChangeArrowheads="1"/>
            </p:cNvSpPr>
            <p:nvPr/>
          </p:nvSpPr>
          <p:spPr bwMode="auto">
            <a:xfrm>
              <a:off x="4752"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2" name="AutoShape 38"/>
            <p:cNvSpPr>
              <a:spLocks noChangeArrowheads="1"/>
            </p:cNvSpPr>
            <p:nvPr/>
          </p:nvSpPr>
          <p:spPr bwMode="auto">
            <a:xfrm>
              <a:off x="5040"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3" name="AutoShape 39"/>
            <p:cNvSpPr>
              <a:spLocks noChangeArrowheads="1"/>
            </p:cNvSpPr>
            <p:nvPr/>
          </p:nvSpPr>
          <p:spPr bwMode="auto">
            <a:xfrm>
              <a:off x="4656"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4" name="AutoShape 41"/>
            <p:cNvSpPr>
              <a:spLocks noChangeArrowheads="1"/>
            </p:cNvSpPr>
            <p:nvPr/>
          </p:nvSpPr>
          <p:spPr bwMode="auto">
            <a:xfrm>
              <a:off x="4944"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5" name="AutoShape 51"/>
            <p:cNvSpPr>
              <a:spLocks noChangeArrowheads="1"/>
            </p:cNvSpPr>
            <p:nvPr/>
          </p:nvSpPr>
          <p:spPr bwMode="auto">
            <a:xfrm>
              <a:off x="4656"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6" name="AutoShape 52"/>
            <p:cNvSpPr>
              <a:spLocks noChangeArrowheads="1"/>
            </p:cNvSpPr>
            <p:nvPr/>
          </p:nvSpPr>
          <p:spPr bwMode="auto">
            <a:xfrm>
              <a:off x="5040"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67" name="AutoShape 72"/>
            <p:cNvSpPr>
              <a:spLocks noChangeArrowheads="1"/>
            </p:cNvSpPr>
            <p:nvPr/>
          </p:nvSpPr>
          <p:spPr bwMode="auto">
            <a:xfrm>
              <a:off x="4944"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6" name="Group 74"/>
          <p:cNvGrpSpPr>
            <a:grpSpLocks/>
          </p:cNvGrpSpPr>
          <p:nvPr/>
        </p:nvGrpSpPr>
        <p:grpSpPr bwMode="auto">
          <a:xfrm>
            <a:off x="7086600" y="1828800"/>
            <a:ext cx="1219200" cy="1219200"/>
            <a:chOff x="4464" y="2208"/>
            <a:chExt cx="768" cy="768"/>
          </a:xfrm>
        </p:grpSpPr>
        <p:sp>
          <p:nvSpPr>
            <p:cNvPr id="9252" name="AutoShape 75"/>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3" name="AutoShape 76"/>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4" name="AutoShape 77"/>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5" name="AutoShape 78"/>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6" name="AutoShape 79"/>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7" name="AutoShape 80"/>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8" name="AutoShape 81"/>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9259" name="AutoShape 82"/>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02485" name="Line 85"/>
          <p:cNvSpPr>
            <a:spLocks noChangeShapeType="1"/>
          </p:cNvSpPr>
          <p:nvPr/>
        </p:nvSpPr>
        <p:spPr bwMode="auto">
          <a:xfrm>
            <a:off x="4953000" y="3124200"/>
            <a:ext cx="0" cy="2819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487" name="Text Box 87"/>
          <p:cNvSpPr txBox="1">
            <a:spLocks noChangeArrowheads="1"/>
          </p:cNvSpPr>
          <p:nvPr/>
        </p:nvSpPr>
        <p:spPr bwMode="auto">
          <a:xfrm>
            <a:off x="334818" y="277813"/>
            <a:ext cx="8763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smtClean="0">
                <a:ln>
                  <a:noFill/>
                </a:ln>
                <a:solidFill>
                  <a:srgbClr val="FF0000"/>
                </a:solidFill>
                <a:effectLst/>
                <a:uLnTx/>
                <a:uFillTx/>
                <a:latin typeface="Tahoma" panose="020B0604030504040204" pitchFamily="34" charset="0"/>
                <a:ea typeface="+mn-ea"/>
                <a:cs typeface="+mn-cs"/>
              </a:rPr>
              <a:t>Bài</a:t>
            </a:r>
            <a:r>
              <a:rPr kumimoji="0" lang="en-US" altLang="en-US" sz="2500" b="1" i="0" u="none" strike="noStrike" kern="1200" cap="none" spc="0" normalizeH="0" noProof="0" smtClean="0">
                <a:ln>
                  <a:noFill/>
                </a:ln>
                <a:solidFill>
                  <a:srgbClr val="FF0000"/>
                </a:solidFill>
                <a:effectLst/>
                <a:uLnTx/>
                <a:uFillTx/>
                <a:latin typeface="Tahoma" panose="020B0604030504040204" pitchFamily="34" charset="0"/>
                <a:ea typeface="+mn-ea"/>
                <a:cs typeface="+mn-cs"/>
              </a:rPr>
              <a:t> </a:t>
            </a:r>
            <a:r>
              <a:rPr kumimoji="0" lang="en-US" altLang="en-US" sz="2500" b="1" i="0" u="none" strike="noStrike" kern="1200" cap="none" spc="0" normalizeH="0" baseline="0" noProof="0" smtClean="0">
                <a:ln>
                  <a:noFill/>
                </a:ln>
                <a:solidFill>
                  <a:srgbClr val="FF0000"/>
                </a:solidFill>
                <a:effectLst/>
                <a:uLnTx/>
                <a:uFillTx/>
                <a:latin typeface="Tahoma" panose="020B0604030504040204" pitchFamily="34" charset="0"/>
                <a:ea typeface="+mn-ea"/>
                <a:cs typeface="+mn-cs"/>
              </a:rPr>
              <a:t>3</a:t>
            </a: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 Bạn Hạnh xếp các hình lập phương nhỏ có cạnh 1cm thành hình bên. Hỏi:</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a) Hình bên có bao nhiêu hình lập phương nhỏ?</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b) Nếu sơn các mặt ngoài cả hình bên thì diện tích cần sơn bằng bao nhiêu mét vuông?</a:t>
            </a:r>
          </a:p>
        </p:txBody>
      </p:sp>
      <p:sp>
        <p:nvSpPr>
          <p:cNvPr id="102516" name="Text Box 116"/>
          <p:cNvSpPr txBox="1">
            <a:spLocks noChangeArrowheads="1"/>
          </p:cNvSpPr>
          <p:nvPr/>
        </p:nvSpPr>
        <p:spPr bwMode="auto">
          <a:xfrm>
            <a:off x="4976813" y="3352800"/>
            <a:ext cx="4038600" cy="6413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1" u="sng" strike="noStrike" kern="1200" cap="none" spc="0" normalizeH="0" baseline="0" noProof="0">
                <a:ln>
                  <a:noFill/>
                </a:ln>
                <a:solidFill>
                  <a:srgbClr val="0000FF"/>
                </a:solidFill>
                <a:effectLst>
                  <a:outerShdw blurRad="38100" dist="38100" dir="2700000" algn="tl">
                    <a:srgbClr val="000000"/>
                  </a:outerShdw>
                </a:effectLst>
                <a:uLnTx/>
                <a:uFillTx/>
                <a:latin typeface="UNI Chu truyen thong" pitchFamily="66" charset="0"/>
                <a:ea typeface="+mn-ea"/>
                <a:cs typeface="+mn-cs"/>
              </a:rPr>
              <a:t>Cách 1:</a:t>
            </a:r>
            <a:r>
              <a:rPr kumimoji="0" lang="en-US" sz="1800" b="1" i="0" u="none" strike="noStrike" kern="1200" cap="none" spc="0" normalizeH="0" baseline="0" noProof="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Tách hình bên thành 3 hình lập phương lớn.</a:t>
            </a:r>
          </a:p>
        </p:txBody>
      </p:sp>
      <p:sp>
        <p:nvSpPr>
          <p:cNvPr id="102517" name="Text Box 117"/>
          <p:cNvSpPr txBox="1">
            <a:spLocks noChangeArrowheads="1"/>
          </p:cNvSpPr>
          <p:nvPr/>
        </p:nvSpPr>
        <p:spPr bwMode="auto">
          <a:xfrm>
            <a:off x="5181600" y="2895600"/>
            <a:ext cx="2971800" cy="4730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Cách</a:t>
            </a:r>
            <a:r>
              <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a:t>
            </a: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cắt</a:t>
            </a:r>
            <a:r>
              <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a:t>
            </a: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hình</a:t>
            </a:r>
            <a:endPar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endParaRPr>
          </a:p>
        </p:txBody>
      </p:sp>
      <p:sp>
        <p:nvSpPr>
          <p:cNvPr id="102518" name="Text Box 118"/>
          <p:cNvSpPr txBox="1">
            <a:spLocks noChangeArrowheads="1"/>
          </p:cNvSpPr>
          <p:nvPr/>
        </p:nvSpPr>
        <p:spPr bwMode="auto">
          <a:xfrm>
            <a:off x="4976813" y="3227388"/>
            <a:ext cx="4191000" cy="286226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Áp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dụng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cách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cắt</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bên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ta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coi</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cho</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gồm</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3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mỗi</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đó</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đều</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được</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xếp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bởi</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8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nhỏ</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có</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cạnh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1 cm),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như</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vậy</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vẽ</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bên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có</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tất</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8 x 3 = 24 (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nhỏ</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Đ/S: 24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nhỏ</a:t>
            </a:r>
            <a:endPar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086847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2469"/>
                                        </p:tgtEl>
                                        <p:attrNameLst>
                                          <p:attrName>style.visibility</p:attrName>
                                        </p:attrNameLst>
                                      </p:cBhvr>
                                      <p:to>
                                        <p:strVal val="visible"/>
                                      </p:to>
                                    </p:set>
                                    <p:anim calcmode="lin" valueType="num">
                                      <p:cBhvr>
                                        <p:cTn id="7" dur="500" fill="hold"/>
                                        <p:tgtEl>
                                          <p:spTgt spid="10246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69"/>
                                        </p:tgtEl>
                                        <p:attrNameLst>
                                          <p:attrName>ppt_y</p:attrName>
                                        </p:attrNameLst>
                                      </p:cBhvr>
                                      <p:tavLst>
                                        <p:tav tm="0">
                                          <p:val>
                                            <p:strVal val="#ppt_y"/>
                                          </p:val>
                                        </p:tav>
                                        <p:tav tm="100000">
                                          <p:val>
                                            <p:strVal val="#ppt_y"/>
                                          </p:val>
                                        </p:tav>
                                      </p:tavLst>
                                    </p:anim>
                                    <p:anim calcmode="lin" valueType="num">
                                      <p:cBhvr>
                                        <p:cTn id="9" dur="500" fill="hold"/>
                                        <p:tgtEl>
                                          <p:spTgt spid="10246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69"/>
                                        </p:tgtEl>
                                      </p:cBhvr>
                                    </p:animEffect>
                                  </p:childTnLst>
                                </p:cTn>
                              </p:par>
                            </p:childTnLst>
                          </p:cTn>
                        </p:par>
                        <p:par>
                          <p:cTn id="12" fill="hold" nodeType="afterGroup">
                            <p:stCondLst>
                              <p:cond delay="33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02470"/>
                                        </p:tgtEl>
                                        <p:attrNameLst>
                                          <p:attrName>style.visibility</p:attrName>
                                        </p:attrNameLst>
                                      </p:cBhvr>
                                      <p:to>
                                        <p:strVal val="visible"/>
                                      </p:to>
                                    </p:set>
                                    <p:anim calcmode="discrete" valueType="clr">
                                      <p:cBhvr override="childStyle">
                                        <p:cTn id="15" dur="80"/>
                                        <p:tgtEl>
                                          <p:spTgt spid="10247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2470"/>
                                        </p:tgtEl>
                                        <p:attrNameLst>
                                          <p:attrName>fillcolor</p:attrName>
                                        </p:attrNameLst>
                                      </p:cBhvr>
                                      <p:tavLst>
                                        <p:tav tm="0">
                                          <p:val>
                                            <p:clrVal>
                                              <a:schemeClr val="accent2"/>
                                            </p:clrVal>
                                          </p:val>
                                        </p:tav>
                                        <p:tav tm="50000">
                                          <p:val>
                                            <p:clrVal>
                                              <a:schemeClr val="hlink"/>
                                            </p:clrVal>
                                          </p:val>
                                        </p:tav>
                                      </p:tavLst>
                                    </p:anim>
                                    <p:set>
                                      <p:cBhvr>
                                        <p:cTn id="17" dur="80"/>
                                        <p:tgtEl>
                                          <p:spTgt spid="102470"/>
                                        </p:tgtEl>
                                        <p:attrNameLst>
                                          <p:attrName>fill.type</p:attrName>
                                        </p:attrNameLst>
                                      </p:cBhvr>
                                      <p:to>
                                        <p:strVal val="solid"/>
                                      </p:to>
                                    </p:set>
                                  </p:childTnLst>
                                </p:cTn>
                              </p:par>
                            </p:childTnLst>
                          </p:cTn>
                        </p:par>
                        <p:par>
                          <p:cTn id="18" fill="hold" nodeType="afterGroup">
                            <p:stCondLst>
                              <p:cond delay="7740"/>
                            </p:stCondLst>
                            <p:childTnLst>
                              <p:par>
                                <p:cTn id="19" presetID="1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in)">
                                      <p:cBhvr>
                                        <p:cTn id="21" dur="2000"/>
                                        <p:tgtEl>
                                          <p:spTgt spid="4"/>
                                        </p:tgtEl>
                                      </p:cBhvr>
                                    </p:animEffect>
                                  </p:childTnLst>
                                </p:cTn>
                              </p:par>
                              <p:par>
                                <p:cTn id="22" presetID="1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2000"/>
                                        <p:tgtEl>
                                          <p:spTgt spid="6"/>
                                        </p:tgtEl>
                                      </p:cBhvr>
                                    </p:animEffect>
                                  </p:childTnLst>
                                </p:cTn>
                              </p:par>
                              <p:par>
                                <p:cTn id="25" presetID="1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plus(in)">
                                      <p:cBhvr>
                                        <p:cTn id="27" dur="2000"/>
                                        <p:tgtEl>
                                          <p:spTgt spid="5"/>
                                        </p:tgtEl>
                                      </p:cBhvr>
                                    </p:animEffect>
                                  </p:childTnLst>
                                </p:cTn>
                              </p:par>
                            </p:childTnLst>
                          </p:cTn>
                        </p:par>
                        <p:par>
                          <p:cTn id="28" fill="hold" nodeType="afterGroup">
                            <p:stCondLst>
                              <p:cond delay="9740"/>
                            </p:stCondLst>
                            <p:childTnLst>
                              <p:par>
                                <p:cTn id="29" presetID="16" presetClass="entr" presetSubtype="26" fill="hold" nodeType="afterEffect">
                                  <p:stCondLst>
                                    <p:cond delay="0"/>
                                  </p:stCondLst>
                                  <p:childTnLst>
                                    <p:set>
                                      <p:cBhvr>
                                        <p:cTn id="30" dur="1" fill="hold">
                                          <p:stCondLst>
                                            <p:cond delay="0"/>
                                          </p:stCondLst>
                                        </p:cTn>
                                        <p:tgtEl>
                                          <p:spTgt spid="102459"/>
                                        </p:tgtEl>
                                        <p:attrNameLst>
                                          <p:attrName>style.visibility</p:attrName>
                                        </p:attrNameLst>
                                      </p:cBhvr>
                                      <p:to>
                                        <p:strVal val="visible"/>
                                      </p:to>
                                    </p:set>
                                    <p:animEffect transition="in" filter="barn(inHorizontal)">
                                      <p:cBhvr>
                                        <p:cTn id="31" dur="500"/>
                                        <p:tgtEl>
                                          <p:spTgt spid="102459"/>
                                        </p:tgtEl>
                                      </p:cBhvr>
                                    </p:animEffect>
                                  </p:childTnLst>
                                </p:cTn>
                              </p:par>
                            </p:childTnLst>
                          </p:cTn>
                        </p:par>
                        <p:par>
                          <p:cTn id="32" fill="hold" nodeType="afterGroup">
                            <p:stCondLst>
                              <p:cond delay="10240"/>
                            </p:stCondLst>
                            <p:childTnLst>
                              <p:par>
                                <p:cTn id="33" presetID="16" presetClass="entr" presetSubtype="26" fill="hold" nodeType="afterEffect">
                                  <p:stCondLst>
                                    <p:cond delay="0"/>
                                  </p:stCondLst>
                                  <p:childTnLst>
                                    <p:set>
                                      <p:cBhvr>
                                        <p:cTn id="34" dur="1" fill="hold">
                                          <p:stCondLst>
                                            <p:cond delay="0"/>
                                          </p:stCondLst>
                                        </p:cTn>
                                        <p:tgtEl>
                                          <p:spTgt spid="102460"/>
                                        </p:tgtEl>
                                        <p:attrNameLst>
                                          <p:attrName>style.visibility</p:attrName>
                                        </p:attrNameLst>
                                      </p:cBhvr>
                                      <p:to>
                                        <p:strVal val="visible"/>
                                      </p:to>
                                    </p:set>
                                    <p:animEffect transition="in" filter="barn(inHorizontal)">
                                      <p:cBhvr>
                                        <p:cTn id="35" dur="500"/>
                                        <p:tgtEl>
                                          <p:spTgt spid="102460"/>
                                        </p:tgtEl>
                                      </p:cBhvr>
                                    </p:animEffect>
                                  </p:childTnLst>
                                </p:cTn>
                              </p:par>
                            </p:childTnLst>
                          </p:cTn>
                        </p:par>
                        <p:par>
                          <p:cTn id="36" fill="hold" nodeType="afterGroup">
                            <p:stCondLst>
                              <p:cond delay="10740"/>
                            </p:stCondLst>
                            <p:childTnLst>
                              <p:par>
                                <p:cTn id="37" presetID="16" presetClass="entr" presetSubtype="26" fill="hold" nodeType="afterEffect">
                                  <p:stCondLst>
                                    <p:cond delay="0"/>
                                  </p:stCondLst>
                                  <p:childTnLst>
                                    <p:set>
                                      <p:cBhvr>
                                        <p:cTn id="38" dur="1" fill="hold">
                                          <p:stCondLst>
                                            <p:cond delay="0"/>
                                          </p:stCondLst>
                                        </p:cTn>
                                        <p:tgtEl>
                                          <p:spTgt spid="102461"/>
                                        </p:tgtEl>
                                        <p:attrNameLst>
                                          <p:attrName>style.visibility</p:attrName>
                                        </p:attrNameLst>
                                      </p:cBhvr>
                                      <p:to>
                                        <p:strVal val="visible"/>
                                      </p:to>
                                    </p:set>
                                    <p:animEffect transition="in" filter="barn(inHorizontal)">
                                      <p:cBhvr>
                                        <p:cTn id="39" dur="500"/>
                                        <p:tgtEl>
                                          <p:spTgt spid="102461"/>
                                        </p:tgtEl>
                                      </p:cBhvr>
                                    </p:animEffect>
                                  </p:childTnLst>
                                </p:cTn>
                              </p:par>
                            </p:childTnLst>
                          </p:cTn>
                        </p:par>
                        <p:par>
                          <p:cTn id="40" fill="hold" nodeType="afterGroup">
                            <p:stCondLst>
                              <p:cond delay="11240"/>
                            </p:stCondLst>
                            <p:childTnLst>
                              <p:par>
                                <p:cTn id="41" presetID="16" presetClass="entr" presetSubtype="26" fill="hold" nodeType="afterEffect">
                                  <p:stCondLst>
                                    <p:cond delay="0"/>
                                  </p:stCondLst>
                                  <p:childTnLst>
                                    <p:set>
                                      <p:cBhvr>
                                        <p:cTn id="42" dur="1" fill="hold">
                                          <p:stCondLst>
                                            <p:cond delay="0"/>
                                          </p:stCondLst>
                                        </p:cTn>
                                        <p:tgtEl>
                                          <p:spTgt spid="102463"/>
                                        </p:tgtEl>
                                        <p:attrNameLst>
                                          <p:attrName>style.visibility</p:attrName>
                                        </p:attrNameLst>
                                      </p:cBhvr>
                                      <p:to>
                                        <p:strVal val="visible"/>
                                      </p:to>
                                    </p:set>
                                    <p:animEffect transition="in" filter="barn(inHorizontal)">
                                      <p:cBhvr>
                                        <p:cTn id="43" dur="500"/>
                                        <p:tgtEl>
                                          <p:spTgt spid="102463"/>
                                        </p:tgtEl>
                                      </p:cBhvr>
                                    </p:animEffect>
                                  </p:childTnLst>
                                </p:cTn>
                              </p:par>
                            </p:childTnLst>
                          </p:cTn>
                        </p:par>
                        <p:par>
                          <p:cTn id="44" fill="hold" nodeType="afterGroup">
                            <p:stCondLst>
                              <p:cond delay="11740"/>
                            </p:stCondLst>
                            <p:childTnLst>
                              <p:par>
                                <p:cTn id="45" presetID="16" presetClass="entr" presetSubtype="26" fill="hold" grpId="0" nodeType="afterEffect">
                                  <p:stCondLst>
                                    <p:cond delay="0"/>
                                  </p:stCondLst>
                                  <p:childTnLst>
                                    <p:set>
                                      <p:cBhvr>
                                        <p:cTn id="46" dur="1" fill="hold">
                                          <p:stCondLst>
                                            <p:cond delay="0"/>
                                          </p:stCondLst>
                                        </p:cTn>
                                        <p:tgtEl>
                                          <p:spTgt spid="102465"/>
                                        </p:tgtEl>
                                        <p:attrNameLst>
                                          <p:attrName>style.visibility</p:attrName>
                                        </p:attrNameLst>
                                      </p:cBhvr>
                                      <p:to>
                                        <p:strVal val="visible"/>
                                      </p:to>
                                    </p:set>
                                    <p:animEffect transition="in" filter="barn(inHorizontal)">
                                      <p:cBhvr>
                                        <p:cTn id="47" dur="500"/>
                                        <p:tgtEl>
                                          <p:spTgt spid="102465"/>
                                        </p:tgtEl>
                                      </p:cBhvr>
                                    </p:animEffect>
                                  </p:childTnLst>
                                </p:cTn>
                              </p:par>
                            </p:childTnLst>
                          </p:cTn>
                        </p:par>
                        <p:par>
                          <p:cTn id="48" fill="hold" nodeType="afterGroup">
                            <p:stCondLst>
                              <p:cond delay="12240"/>
                            </p:stCondLst>
                            <p:childTnLst>
                              <p:par>
                                <p:cTn id="49" presetID="16" presetClass="entr" presetSubtype="26" fill="hold" grpId="0" nodeType="afterEffect">
                                  <p:stCondLst>
                                    <p:cond delay="0"/>
                                  </p:stCondLst>
                                  <p:childTnLst>
                                    <p:set>
                                      <p:cBhvr>
                                        <p:cTn id="50" dur="1" fill="hold">
                                          <p:stCondLst>
                                            <p:cond delay="0"/>
                                          </p:stCondLst>
                                        </p:cTn>
                                        <p:tgtEl>
                                          <p:spTgt spid="102464"/>
                                        </p:tgtEl>
                                        <p:attrNameLst>
                                          <p:attrName>style.visibility</p:attrName>
                                        </p:attrNameLst>
                                      </p:cBhvr>
                                      <p:to>
                                        <p:strVal val="visible"/>
                                      </p:to>
                                    </p:set>
                                    <p:animEffect transition="in" filter="barn(inHorizontal)">
                                      <p:cBhvr>
                                        <p:cTn id="51" dur="500"/>
                                        <p:tgtEl>
                                          <p:spTgt spid="102464"/>
                                        </p:tgtEl>
                                      </p:cBhvr>
                                    </p:animEffect>
                                  </p:childTnLst>
                                </p:cTn>
                              </p:par>
                            </p:childTnLst>
                          </p:cTn>
                        </p:par>
                        <p:par>
                          <p:cTn id="52" fill="hold" nodeType="afterGroup">
                            <p:stCondLst>
                              <p:cond delay="12740"/>
                            </p:stCondLst>
                            <p:childTnLst>
                              <p:par>
                                <p:cTn id="53" presetID="16" presetClass="entr" presetSubtype="26" fill="hold" grpId="0" nodeType="afterEffect">
                                  <p:stCondLst>
                                    <p:cond delay="0"/>
                                  </p:stCondLst>
                                  <p:childTnLst>
                                    <p:set>
                                      <p:cBhvr>
                                        <p:cTn id="54" dur="1" fill="hold">
                                          <p:stCondLst>
                                            <p:cond delay="0"/>
                                          </p:stCondLst>
                                        </p:cTn>
                                        <p:tgtEl>
                                          <p:spTgt spid="102466"/>
                                        </p:tgtEl>
                                        <p:attrNameLst>
                                          <p:attrName>style.visibility</p:attrName>
                                        </p:attrNameLst>
                                      </p:cBhvr>
                                      <p:to>
                                        <p:strVal val="visible"/>
                                      </p:to>
                                    </p:set>
                                    <p:animEffect transition="in" filter="barn(inHorizontal)">
                                      <p:cBhvr>
                                        <p:cTn id="55" dur="500"/>
                                        <p:tgtEl>
                                          <p:spTgt spid="102466"/>
                                        </p:tgtEl>
                                      </p:cBhvr>
                                    </p:animEffect>
                                  </p:childTnLst>
                                </p:cTn>
                              </p:par>
                            </p:childTnLst>
                          </p:cTn>
                        </p:par>
                        <p:par>
                          <p:cTn id="56" fill="hold" nodeType="afterGroup">
                            <p:stCondLst>
                              <p:cond delay="13240"/>
                            </p:stCondLst>
                            <p:childTnLst>
                              <p:par>
                                <p:cTn id="57" presetID="16" presetClass="entr" presetSubtype="26" fill="hold" grpId="0" nodeType="afterEffect">
                                  <p:stCondLst>
                                    <p:cond delay="0"/>
                                  </p:stCondLst>
                                  <p:childTnLst>
                                    <p:set>
                                      <p:cBhvr>
                                        <p:cTn id="58" dur="1" fill="hold">
                                          <p:stCondLst>
                                            <p:cond delay="0"/>
                                          </p:stCondLst>
                                        </p:cTn>
                                        <p:tgtEl>
                                          <p:spTgt spid="102467"/>
                                        </p:tgtEl>
                                        <p:attrNameLst>
                                          <p:attrName>style.visibility</p:attrName>
                                        </p:attrNameLst>
                                      </p:cBhvr>
                                      <p:to>
                                        <p:strVal val="visible"/>
                                      </p:to>
                                    </p:set>
                                    <p:animEffect transition="in" filter="barn(inHorizontal)">
                                      <p:cBhvr>
                                        <p:cTn id="59" dur="500"/>
                                        <p:tgtEl>
                                          <p:spTgt spid="102467"/>
                                        </p:tgtEl>
                                      </p:cBhvr>
                                    </p:animEffect>
                                  </p:childTnLst>
                                </p:cTn>
                              </p:par>
                              <p:par>
                                <p:cTn id="60" presetID="21" presetClass="exit" presetSubtype="4" fill="hold" nodeType="withEffect">
                                  <p:stCondLst>
                                    <p:cond delay="0"/>
                                  </p:stCondLst>
                                  <p:childTnLst>
                                    <p:animEffect transition="out" filter="wheel(4)">
                                      <p:cBhvr>
                                        <p:cTn id="61" dur="2000"/>
                                        <p:tgtEl>
                                          <p:spTgt spid="102459"/>
                                        </p:tgtEl>
                                      </p:cBhvr>
                                    </p:animEffect>
                                    <p:set>
                                      <p:cBhvr>
                                        <p:cTn id="62" dur="1" fill="hold">
                                          <p:stCondLst>
                                            <p:cond delay="1999"/>
                                          </p:stCondLst>
                                        </p:cTn>
                                        <p:tgtEl>
                                          <p:spTgt spid="102459"/>
                                        </p:tgtEl>
                                        <p:attrNameLst>
                                          <p:attrName>style.visibility</p:attrName>
                                        </p:attrNameLst>
                                      </p:cBhvr>
                                      <p:to>
                                        <p:strVal val="hidden"/>
                                      </p:to>
                                    </p:set>
                                  </p:childTnLst>
                                </p:cTn>
                              </p:par>
                              <p:par>
                                <p:cTn id="63" presetID="21" presetClass="exit" presetSubtype="4" fill="hold" nodeType="withEffect">
                                  <p:stCondLst>
                                    <p:cond delay="0"/>
                                  </p:stCondLst>
                                  <p:childTnLst>
                                    <p:animEffect transition="out" filter="wheel(4)">
                                      <p:cBhvr>
                                        <p:cTn id="64" dur="2000"/>
                                        <p:tgtEl>
                                          <p:spTgt spid="102460"/>
                                        </p:tgtEl>
                                      </p:cBhvr>
                                    </p:animEffect>
                                    <p:set>
                                      <p:cBhvr>
                                        <p:cTn id="65" dur="1" fill="hold">
                                          <p:stCondLst>
                                            <p:cond delay="1999"/>
                                          </p:stCondLst>
                                        </p:cTn>
                                        <p:tgtEl>
                                          <p:spTgt spid="102460"/>
                                        </p:tgtEl>
                                        <p:attrNameLst>
                                          <p:attrName>style.visibility</p:attrName>
                                        </p:attrNameLst>
                                      </p:cBhvr>
                                      <p:to>
                                        <p:strVal val="hidden"/>
                                      </p:to>
                                    </p:set>
                                  </p:childTnLst>
                                </p:cTn>
                              </p:par>
                              <p:par>
                                <p:cTn id="66" presetID="21" presetClass="exit" presetSubtype="4" fill="hold" nodeType="withEffect">
                                  <p:stCondLst>
                                    <p:cond delay="0"/>
                                  </p:stCondLst>
                                  <p:childTnLst>
                                    <p:animEffect transition="out" filter="wheel(4)">
                                      <p:cBhvr>
                                        <p:cTn id="67" dur="2000"/>
                                        <p:tgtEl>
                                          <p:spTgt spid="102461"/>
                                        </p:tgtEl>
                                      </p:cBhvr>
                                    </p:animEffect>
                                    <p:set>
                                      <p:cBhvr>
                                        <p:cTn id="68" dur="1" fill="hold">
                                          <p:stCondLst>
                                            <p:cond delay="1999"/>
                                          </p:stCondLst>
                                        </p:cTn>
                                        <p:tgtEl>
                                          <p:spTgt spid="102461"/>
                                        </p:tgtEl>
                                        <p:attrNameLst>
                                          <p:attrName>style.visibility</p:attrName>
                                        </p:attrNameLst>
                                      </p:cBhvr>
                                      <p:to>
                                        <p:strVal val="hidden"/>
                                      </p:to>
                                    </p:set>
                                  </p:childTnLst>
                                </p:cTn>
                              </p:par>
                              <p:par>
                                <p:cTn id="69" presetID="21" presetClass="exit" presetSubtype="4" fill="hold" nodeType="withEffect">
                                  <p:stCondLst>
                                    <p:cond delay="0"/>
                                  </p:stCondLst>
                                  <p:childTnLst>
                                    <p:animEffect transition="out" filter="wheel(4)">
                                      <p:cBhvr>
                                        <p:cTn id="70" dur="2000"/>
                                        <p:tgtEl>
                                          <p:spTgt spid="102463"/>
                                        </p:tgtEl>
                                      </p:cBhvr>
                                    </p:animEffect>
                                    <p:set>
                                      <p:cBhvr>
                                        <p:cTn id="71" dur="1" fill="hold">
                                          <p:stCondLst>
                                            <p:cond delay="1999"/>
                                          </p:stCondLst>
                                        </p:cTn>
                                        <p:tgtEl>
                                          <p:spTgt spid="102463"/>
                                        </p:tgtEl>
                                        <p:attrNameLst>
                                          <p:attrName>style.visibility</p:attrName>
                                        </p:attrNameLst>
                                      </p:cBhvr>
                                      <p:to>
                                        <p:strVal val="hidden"/>
                                      </p:to>
                                    </p:set>
                                  </p:childTnLst>
                                </p:cTn>
                              </p:par>
                              <p:par>
                                <p:cTn id="72" presetID="21" presetClass="exit" presetSubtype="4" fill="hold" grpId="1" nodeType="withEffect">
                                  <p:stCondLst>
                                    <p:cond delay="0"/>
                                  </p:stCondLst>
                                  <p:childTnLst>
                                    <p:animEffect transition="out" filter="wheel(4)">
                                      <p:cBhvr>
                                        <p:cTn id="73" dur="2000"/>
                                        <p:tgtEl>
                                          <p:spTgt spid="102464"/>
                                        </p:tgtEl>
                                      </p:cBhvr>
                                    </p:animEffect>
                                    <p:set>
                                      <p:cBhvr>
                                        <p:cTn id="74" dur="1" fill="hold">
                                          <p:stCondLst>
                                            <p:cond delay="1999"/>
                                          </p:stCondLst>
                                        </p:cTn>
                                        <p:tgtEl>
                                          <p:spTgt spid="102464"/>
                                        </p:tgtEl>
                                        <p:attrNameLst>
                                          <p:attrName>style.visibility</p:attrName>
                                        </p:attrNameLst>
                                      </p:cBhvr>
                                      <p:to>
                                        <p:strVal val="hidden"/>
                                      </p:to>
                                    </p:set>
                                  </p:childTnLst>
                                </p:cTn>
                              </p:par>
                              <p:par>
                                <p:cTn id="75" presetID="21" presetClass="exit" presetSubtype="4" fill="hold" grpId="1" nodeType="withEffect">
                                  <p:stCondLst>
                                    <p:cond delay="0"/>
                                  </p:stCondLst>
                                  <p:childTnLst>
                                    <p:animEffect transition="out" filter="wheel(4)">
                                      <p:cBhvr>
                                        <p:cTn id="76" dur="2000"/>
                                        <p:tgtEl>
                                          <p:spTgt spid="102466"/>
                                        </p:tgtEl>
                                      </p:cBhvr>
                                    </p:animEffect>
                                    <p:set>
                                      <p:cBhvr>
                                        <p:cTn id="77" dur="1" fill="hold">
                                          <p:stCondLst>
                                            <p:cond delay="1999"/>
                                          </p:stCondLst>
                                        </p:cTn>
                                        <p:tgtEl>
                                          <p:spTgt spid="102466"/>
                                        </p:tgtEl>
                                        <p:attrNameLst>
                                          <p:attrName>style.visibility</p:attrName>
                                        </p:attrNameLst>
                                      </p:cBhvr>
                                      <p:to>
                                        <p:strVal val="hidden"/>
                                      </p:to>
                                    </p:set>
                                  </p:childTnLst>
                                </p:cTn>
                              </p:par>
                              <p:par>
                                <p:cTn id="78" presetID="21" presetClass="exit" presetSubtype="4" fill="hold" grpId="1" nodeType="withEffect">
                                  <p:stCondLst>
                                    <p:cond delay="0"/>
                                  </p:stCondLst>
                                  <p:iterate type="lt">
                                    <p:tmPct val="0"/>
                                  </p:iterate>
                                  <p:childTnLst>
                                    <p:animEffect transition="out" filter="wheel(4)">
                                      <p:cBhvr>
                                        <p:cTn id="79" dur="2000"/>
                                        <p:tgtEl>
                                          <p:spTgt spid="102469"/>
                                        </p:tgtEl>
                                      </p:cBhvr>
                                    </p:animEffect>
                                    <p:set>
                                      <p:cBhvr>
                                        <p:cTn id="80" dur="1" fill="hold">
                                          <p:stCondLst>
                                            <p:cond delay="1999"/>
                                          </p:stCondLst>
                                        </p:cTn>
                                        <p:tgtEl>
                                          <p:spTgt spid="102469"/>
                                        </p:tgtEl>
                                        <p:attrNameLst>
                                          <p:attrName>style.visibility</p:attrName>
                                        </p:attrNameLst>
                                      </p:cBhvr>
                                      <p:to>
                                        <p:strVal val="hidden"/>
                                      </p:to>
                                    </p:set>
                                  </p:childTnLst>
                                </p:cTn>
                              </p:par>
                              <p:par>
                                <p:cTn id="81" presetID="21" presetClass="exit" presetSubtype="4" fill="hold" grpId="1" nodeType="withEffect">
                                  <p:stCondLst>
                                    <p:cond delay="0"/>
                                  </p:stCondLst>
                                  <p:childTnLst>
                                    <p:animEffect transition="out" filter="wheel(4)">
                                      <p:cBhvr>
                                        <p:cTn id="82" dur="2000"/>
                                        <p:tgtEl>
                                          <p:spTgt spid="102465"/>
                                        </p:tgtEl>
                                      </p:cBhvr>
                                    </p:animEffect>
                                    <p:set>
                                      <p:cBhvr>
                                        <p:cTn id="83" dur="1" fill="hold">
                                          <p:stCondLst>
                                            <p:cond delay="1999"/>
                                          </p:stCondLst>
                                        </p:cTn>
                                        <p:tgtEl>
                                          <p:spTgt spid="102465"/>
                                        </p:tgtEl>
                                        <p:attrNameLst>
                                          <p:attrName>style.visibility</p:attrName>
                                        </p:attrNameLst>
                                      </p:cBhvr>
                                      <p:to>
                                        <p:strVal val="hidden"/>
                                      </p:to>
                                    </p:set>
                                  </p:childTnLst>
                                </p:cTn>
                              </p:par>
                              <p:par>
                                <p:cTn id="84" presetID="21" presetClass="exit" presetSubtype="4" fill="hold" grpId="1" nodeType="withEffect">
                                  <p:stCondLst>
                                    <p:cond delay="0"/>
                                  </p:stCondLst>
                                  <p:iterate type="lt">
                                    <p:tmPct val="0"/>
                                  </p:iterate>
                                  <p:childTnLst>
                                    <p:animEffect transition="out" filter="wheel(4)">
                                      <p:cBhvr>
                                        <p:cTn id="85" dur="2000"/>
                                        <p:tgtEl>
                                          <p:spTgt spid="102470"/>
                                        </p:tgtEl>
                                      </p:cBhvr>
                                    </p:animEffect>
                                    <p:set>
                                      <p:cBhvr>
                                        <p:cTn id="86" dur="1" fill="hold">
                                          <p:stCondLst>
                                            <p:cond delay="1999"/>
                                          </p:stCondLst>
                                        </p:cTn>
                                        <p:tgtEl>
                                          <p:spTgt spid="102470"/>
                                        </p:tgtEl>
                                        <p:attrNameLst>
                                          <p:attrName>style.visibility</p:attrName>
                                        </p:attrNameLst>
                                      </p:cBhvr>
                                      <p:to>
                                        <p:strVal val="hidden"/>
                                      </p:to>
                                    </p:set>
                                  </p:childTnLst>
                                </p:cTn>
                              </p:par>
                              <p:par>
                                <p:cTn id="87" presetID="21" presetClass="exit" presetSubtype="4" fill="hold" grpId="1" nodeType="withEffect">
                                  <p:stCondLst>
                                    <p:cond delay="0"/>
                                  </p:stCondLst>
                                  <p:childTnLst>
                                    <p:animEffect transition="out" filter="wheel(4)">
                                      <p:cBhvr>
                                        <p:cTn id="88" dur="2000"/>
                                        <p:tgtEl>
                                          <p:spTgt spid="102467"/>
                                        </p:tgtEl>
                                      </p:cBhvr>
                                    </p:animEffect>
                                    <p:set>
                                      <p:cBhvr>
                                        <p:cTn id="89" dur="1" fill="hold">
                                          <p:stCondLst>
                                            <p:cond delay="1999"/>
                                          </p:stCondLst>
                                        </p:cTn>
                                        <p:tgtEl>
                                          <p:spTgt spid="102467"/>
                                        </p:tgtEl>
                                        <p:attrNameLst>
                                          <p:attrName>style.visibility</p:attrName>
                                        </p:attrNameLst>
                                      </p:cBhvr>
                                      <p:to>
                                        <p:strVal val="hidden"/>
                                      </p:to>
                                    </p:set>
                                  </p:childTnLst>
                                </p:cTn>
                              </p:par>
                            </p:childTnLst>
                          </p:cTn>
                        </p:par>
                        <p:par>
                          <p:cTn id="90" fill="hold" nodeType="afterGroup">
                            <p:stCondLst>
                              <p:cond delay="15240"/>
                            </p:stCondLst>
                            <p:childTnLst>
                              <p:par>
                                <p:cTn id="91" presetID="0" presetClass="path" presetSubtype="0" accel="50000" decel="50000" fill="hold" nodeType="afterEffect">
                                  <p:stCondLst>
                                    <p:cond delay="0"/>
                                  </p:stCondLst>
                                  <p:childTnLst>
                                    <p:animMotion origin="layout" path="M 0 0 C 0.04341 0.15301 0.08681 0.30602 0.03681 0.35602 C -0.01319 0.40602 -0.15659 0.35301 -0.3 0.3 " pathEditMode="relative" ptsTypes="aaA">
                                      <p:cBhvr>
                                        <p:cTn id="92" dur="2000" fill="hold"/>
                                        <p:tgtEl>
                                          <p:spTgt spid="5"/>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0 0 C 0.04341 0.15301 0.08681 0.30602 0.03681 0.35602 C -0.01319 0.40602 -0.15659 0.35301 -0.3 0.3 " pathEditMode="relative" ptsTypes="aaA">
                                      <p:cBhvr>
                                        <p:cTn id="94" dur="2000" fill="hold"/>
                                        <p:tgtEl>
                                          <p:spTgt spid="6"/>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C 0.04341 0.15301 0.08681 0.30602 0.03681 0.35602 C -0.01319 0.40602 -0.15659 0.35301 -0.3 0.3 " pathEditMode="relative" ptsTypes="aaA">
                                      <p:cBhvr>
                                        <p:cTn id="96" dur="2000" fill="hold"/>
                                        <p:tgtEl>
                                          <p:spTgt spid="4"/>
                                        </p:tgtEl>
                                        <p:attrNameLst>
                                          <p:attrName>ppt_x</p:attrName>
                                          <p:attrName>ppt_y</p:attrName>
                                        </p:attrNameLst>
                                      </p:cBhvr>
                                    </p:animMotion>
                                  </p:childTnLst>
                                </p:cTn>
                              </p:par>
                            </p:childTnLst>
                          </p:cTn>
                        </p:par>
                        <p:par>
                          <p:cTn id="97" fill="hold" nodeType="afterGroup">
                            <p:stCondLst>
                              <p:cond delay="17240"/>
                            </p:stCondLst>
                            <p:childTnLst>
                              <p:par>
                                <p:cTn id="98" presetID="20" presetClass="entr" presetSubtype="0" fill="hold" grpId="0" nodeType="afterEffect">
                                  <p:stCondLst>
                                    <p:cond delay="0"/>
                                  </p:stCondLst>
                                  <p:childTnLst>
                                    <p:set>
                                      <p:cBhvr>
                                        <p:cTn id="99" dur="1" fill="hold">
                                          <p:stCondLst>
                                            <p:cond delay="0"/>
                                          </p:stCondLst>
                                        </p:cTn>
                                        <p:tgtEl>
                                          <p:spTgt spid="102487"/>
                                        </p:tgtEl>
                                        <p:attrNameLst>
                                          <p:attrName>style.visibility</p:attrName>
                                        </p:attrNameLst>
                                      </p:cBhvr>
                                      <p:to>
                                        <p:strVal val="visible"/>
                                      </p:to>
                                    </p:set>
                                    <p:animEffect transition="in" filter="wedge">
                                      <p:cBhvr>
                                        <p:cTn id="100" dur="2000"/>
                                        <p:tgtEl>
                                          <p:spTgt spid="10248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0" presetClass="path" presetSubtype="0" accel="50000" decel="50000" fill="hold" nodeType="clickEffect">
                                  <p:stCondLst>
                                    <p:cond delay="0"/>
                                  </p:stCondLst>
                                  <p:childTnLst>
                                    <p:animMotion origin="layout" path="M -0.3 0.3 C -0.33785 0.35672 -0.37569 0.41343 -0.41042 0.41667 C -0.44514 0.41991 -0.47778 0.3213 -0.50833 0.31945 C -0.53889 0.31759 -0.57986 0.39121 -0.59375 0.40556 " pathEditMode="relative" ptsTypes="aaaA">
                                      <p:cBhvr>
                                        <p:cTn id="104" dur="2000" fill="hold"/>
                                        <p:tgtEl>
                                          <p:spTgt spid="5"/>
                                        </p:tgtEl>
                                        <p:attrNameLst>
                                          <p:attrName>ppt_x</p:attrName>
                                          <p:attrName>ppt_y</p:attrName>
                                        </p:attrNameLst>
                                      </p:cBhvr>
                                    </p:animMotion>
                                  </p:childTnLst>
                                </p:cTn>
                              </p:par>
                              <p:par>
                                <p:cTn id="105" presetID="0" presetClass="path" presetSubtype="0" accel="50000" decel="50000" fill="hold" nodeType="withEffect">
                                  <p:stCondLst>
                                    <p:cond delay="0"/>
                                  </p:stCondLst>
                                  <p:childTnLst>
                                    <p:animMotion origin="layout" path="M -0.3 0.29999 C -0.30573 0.37268 -0.31146 0.44536 -0.34167 0.46944 C -0.37187 0.49351 -0.42656 0.46897 -0.48125 0.44444 " pathEditMode="relative" rAng="0" ptsTypes="aaA">
                                      <p:cBhvr>
                                        <p:cTn id="106" dur="2000" fill="hold"/>
                                        <p:tgtEl>
                                          <p:spTgt spid="4"/>
                                        </p:tgtEl>
                                        <p:attrNameLst>
                                          <p:attrName>ppt_x</p:attrName>
                                          <p:attrName>ppt_y</p:attrName>
                                        </p:attrNameLst>
                                      </p:cBhvr>
                                      <p:rCtr x="0" y="0"/>
                                    </p:animMotion>
                                  </p:childTnLst>
                                </p:cTn>
                              </p:par>
                              <p:par>
                                <p:cTn id="107" presetID="0" presetClass="path" presetSubtype="0" accel="50000" decel="50000" fill="hold" nodeType="withEffect">
                                  <p:stCondLst>
                                    <p:cond delay="0"/>
                                  </p:stCondLst>
                                  <p:childTnLst>
                                    <p:animMotion origin="layout" path="M -0.3 0.3 C -0.31423 0.38009 -0.32847 0.46041 -0.35555 0.44097 C -0.38263 0.42153 -0.44409 0.22731 -0.4625 0.18356 " pathEditMode="relative" rAng="1306537" ptsTypes="aaA">
                                      <p:cBhvr>
                                        <p:cTn id="108" dur="2000" fill="hold"/>
                                        <p:tgtEl>
                                          <p:spTgt spid="6"/>
                                        </p:tgtEl>
                                        <p:attrNameLst>
                                          <p:attrName>ppt_x</p:attrName>
                                          <p:attrName>ppt_y</p:attrName>
                                        </p:attrNameLst>
                                      </p:cBhvr>
                                      <p:rCtr x="-9549" y="2199"/>
                                    </p:animMotion>
                                  </p:childTnLst>
                                </p:cTn>
                              </p:par>
                            </p:childTnLst>
                          </p:cTn>
                        </p:par>
                        <p:par>
                          <p:cTn id="109" fill="hold" nodeType="afterGroup">
                            <p:stCondLst>
                              <p:cond delay="2000"/>
                            </p:stCondLst>
                            <p:childTnLst>
                              <p:par>
                                <p:cTn id="110" presetID="13" presetClass="entr" presetSubtype="16" fill="hold" nodeType="afterEffect">
                                  <p:stCondLst>
                                    <p:cond delay="0"/>
                                  </p:stCondLst>
                                  <p:childTnLst>
                                    <p:set>
                                      <p:cBhvr>
                                        <p:cTn id="111" dur="1" fill="hold">
                                          <p:stCondLst>
                                            <p:cond delay="0"/>
                                          </p:stCondLst>
                                        </p:cTn>
                                        <p:tgtEl>
                                          <p:spTgt spid="102485"/>
                                        </p:tgtEl>
                                        <p:attrNameLst>
                                          <p:attrName>style.visibility</p:attrName>
                                        </p:attrNameLst>
                                      </p:cBhvr>
                                      <p:to>
                                        <p:strVal val="visible"/>
                                      </p:to>
                                    </p:set>
                                    <p:animEffect transition="in" filter="plus(in)">
                                      <p:cBhvr>
                                        <p:cTn id="112" dur="2000"/>
                                        <p:tgtEl>
                                          <p:spTgt spid="102485"/>
                                        </p:tgtEl>
                                      </p:cBhvr>
                                    </p:animEffect>
                                  </p:childTnLst>
                                </p:cTn>
                              </p:par>
                              <p:par>
                                <p:cTn id="113" presetID="21" presetClass="entr" presetSubtype="4" fill="hold" grpId="0" nodeType="withEffect">
                                  <p:stCondLst>
                                    <p:cond delay="0"/>
                                  </p:stCondLst>
                                  <p:childTnLst>
                                    <p:set>
                                      <p:cBhvr>
                                        <p:cTn id="114" dur="1" fill="hold">
                                          <p:stCondLst>
                                            <p:cond delay="0"/>
                                          </p:stCondLst>
                                        </p:cTn>
                                        <p:tgtEl>
                                          <p:spTgt spid="102517"/>
                                        </p:tgtEl>
                                        <p:attrNameLst>
                                          <p:attrName>style.visibility</p:attrName>
                                        </p:attrNameLst>
                                      </p:cBhvr>
                                      <p:to>
                                        <p:strVal val="visible"/>
                                      </p:to>
                                    </p:set>
                                    <p:animEffect transition="in" filter="wheel(4)">
                                      <p:cBhvr>
                                        <p:cTn id="115" dur="2000"/>
                                        <p:tgtEl>
                                          <p:spTgt spid="10251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1" presetClass="entr" presetSubtype="0" fill="hold" nodeType="clickEffect">
                                  <p:stCondLst>
                                    <p:cond delay="0"/>
                                  </p:stCondLst>
                                  <p:iterate type="lt">
                                    <p:tmPct val="10000"/>
                                  </p:iterate>
                                  <p:childTnLst>
                                    <p:set>
                                      <p:cBhvr>
                                        <p:cTn id="119" dur="1" fill="hold">
                                          <p:stCondLst>
                                            <p:cond delay="0"/>
                                          </p:stCondLst>
                                        </p:cTn>
                                        <p:tgtEl>
                                          <p:spTgt spid="102516"/>
                                        </p:tgtEl>
                                        <p:attrNameLst>
                                          <p:attrName>style.visibility</p:attrName>
                                        </p:attrNameLst>
                                      </p:cBhvr>
                                      <p:to>
                                        <p:strVal val="visible"/>
                                      </p:to>
                                    </p:set>
                                    <p:anim calcmode="lin" valueType="num">
                                      <p:cBhvr>
                                        <p:cTn id="120" dur="500" fill="hold"/>
                                        <p:tgtEl>
                                          <p:spTgt spid="102516"/>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102516"/>
                                        </p:tgtEl>
                                        <p:attrNameLst>
                                          <p:attrName>ppt_y</p:attrName>
                                        </p:attrNameLst>
                                      </p:cBhvr>
                                      <p:tavLst>
                                        <p:tav tm="0">
                                          <p:val>
                                            <p:strVal val="#ppt_y"/>
                                          </p:val>
                                        </p:tav>
                                        <p:tav tm="100000">
                                          <p:val>
                                            <p:strVal val="#ppt_y"/>
                                          </p:val>
                                        </p:tav>
                                      </p:tavLst>
                                    </p:anim>
                                    <p:anim calcmode="lin" valueType="num">
                                      <p:cBhvr>
                                        <p:cTn id="122" dur="500" fill="hold"/>
                                        <p:tgtEl>
                                          <p:spTgt spid="102516"/>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102516"/>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10251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6" presetClass="exit" presetSubtype="26" fill="hold" grpId="1" nodeType="clickEffect">
                                  <p:stCondLst>
                                    <p:cond delay="0"/>
                                  </p:stCondLst>
                                  <p:childTnLst>
                                    <p:animEffect transition="out" filter="barn(inHorizontal)">
                                      <p:cBhvr>
                                        <p:cTn id="128" dur="500"/>
                                        <p:tgtEl>
                                          <p:spTgt spid="102517"/>
                                        </p:tgtEl>
                                      </p:cBhvr>
                                    </p:animEffect>
                                    <p:set>
                                      <p:cBhvr>
                                        <p:cTn id="129" dur="1" fill="hold">
                                          <p:stCondLst>
                                            <p:cond delay="499"/>
                                          </p:stCondLst>
                                        </p:cTn>
                                        <p:tgtEl>
                                          <p:spTgt spid="102517"/>
                                        </p:tgtEl>
                                        <p:attrNameLst>
                                          <p:attrName>style.visibility</p:attrName>
                                        </p:attrNameLst>
                                      </p:cBhvr>
                                      <p:to>
                                        <p:strVal val="hidden"/>
                                      </p:to>
                                    </p:set>
                                  </p:childTnLst>
                                </p:cTn>
                              </p:par>
                              <p:par>
                                <p:cTn id="130" presetID="16" presetClass="exit" presetSubtype="26" fill="hold" grpId="0" nodeType="withEffect">
                                  <p:stCondLst>
                                    <p:cond delay="0"/>
                                  </p:stCondLst>
                                  <p:iterate type="lt">
                                    <p:tmPct val="0"/>
                                  </p:iterate>
                                  <p:childTnLst>
                                    <p:animEffect transition="out" filter="barn(inHorizontal)">
                                      <p:cBhvr>
                                        <p:cTn id="131" dur="500"/>
                                        <p:tgtEl>
                                          <p:spTgt spid="102516"/>
                                        </p:tgtEl>
                                      </p:cBhvr>
                                    </p:animEffect>
                                    <p:set>
                                      <p:cBhvr>
                                        <p:cTn id="132" dur="1" fill="hold">
                                          <p:stCondLst>
                                            <p:cond delay="499"/>
                                          </p:stCondLst>
                                        </p:cTn>
                                        <p:tgtEl>
                                          <p:spTgt spid="102516"/>
                                        </p:tgtEl>
                                        <p:attrNameLst>
                                          <p:attrName>style.visibility</p:attrName>
                                        </p:attrNameLst>
                                      </p:cBhvr>
                                      <p:to>
                                        <p:strVal val="hidden"/>
                                      </p:to>
                                    </p:set>
                                  </p:childTnLst>
                                </p:cTn>
                              </p:par>
                            </p:childTnLst>
                          </p:cTn>
                        </p:par>
                        <p:par>
                          <p:cTn id="133" fill="hold" nodeType="afterGroup">
                            <p:stCondLst>
                              <p:cond delay="500"/>
                            </p:stCondLst>
                            <p:childTnLst>
                              <p:par>
                                <p:cTn id="134" presetID="9" presetClass="entr" presetSubtype="0" fill="hold" grpId="0" nodeType="afterEffect">
                                  <p:stCondLst>
                                    <p:cond delay="0"/>
                                  </p:stCondLst>
                                  <p:childTnLst>
                                    <p:set>
                                      <p:cBhvr>
                                        <p:cTn id="135" dur="1" fill="hold">
                                          <p:stCondLst>
                                            <p:cond delay="0"/>
                                          </p:stCondLst>
                                        </p:cTn>
                                        <p:tgtEl>
                                          <p:spTgt spid="102518"/>
                                        </p:tgtEl>
                                        <p:attrNameLst>
                                          <p:attrName>style.visibility</p:attrName>
                                        </p:attrNameLst>
                                      </p:cBhvr>
                                      <p:to>
                                        <p:strVal val="visible"/>
                                      </p:to>
                                    </p:set>
                                    <p:animEffect transition="in" filter="dissolve">
                                      <p:cBhvr>
                                        <p:cTn id="136" dur="500"/>
                                        <p:tgtEl>
                                          <p:spTgt spid="102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4" grpId="0"/>
      <p:bldP spid="102464" grpId="1"/>
      <p:bldP spid="102465" grpId="0"/>
      <p:bldP spid="102465" grpId="1"/>
      <p:bldP spid="102466" grpId="0"/>
      <p:bldP spid="102466" grpId="1"/>
      <p:bldP spid="102467" grpId="0"/>
      <p:bldP spid="102467" grpId="1"/>
      <p:bldP spid="102469" grpId="0"/>
      <p:bldP spid="102469" grpId="1"/>
      <p:bldP spid="102470" grpId="0"/>
      <p:bldP spid="102470" grpId="1"/>
      <p:bldP spid="102487" grpId="0"/>
      <p:bldP spid="102516" grpId="0"/>
      <p:bldP spid="102517" grpId="0"/>
      <p:bldP spid="102517" grpId="1"/>
      <p:bldP spid="1025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p:cNvGrpSpPr>
            <a:grpSpLocks/>
          </p:cNvGrpSpPr>
          <p:nvPr/>
        </p:nvGrpSpPr>
        <p:grpSpPr bwMode="auto">
          <a:xfrm>
            <a:off x="381000" y="361950"/>
            <a:ext cx="8382000" cy="609600"/>
            <a:chOff x="240" y="228"/>
            <a:chExt cx="5280" cy="384"/>
          </a:xfrm>
        </p:grpSpPr>
        <p:sp>
          <p:nvSpPr>
            <p:cNvPr id="10278" name="Line 5"/>
            <p:cNvSpPr>
              <a:spLocks noChangeShapeType="1"/>
            </p:cNvSpPr>
            <p:nvPr/>
          </p:nvSpPr>
          <p:spPr bwMode="auto">
            <a:xfrm>
              <a:off x="240" y="24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9" name="Line 6"/>
            <p:cNvSpPr>
              <a:spLocks noChangeShapeType="1"/>
            </p:cNvSpPr>
            <p:nvPr/>
          </p:nvSpPr>
          <p:spPr bwMode="auto">
            <a:xfrm>
              <a:off x="240" y="22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10243" name="Group 7"/>
          <p:cNvGrpSpPr>
            <a:grpSpLocks/>
          </p:cNvGrpSpPr>
          <p:nvPr/>
        </p:nvGrpSpPr>
        <p:grpSpPr bwMode="auto">
          <a:xfrm>
            <a:off x="381000" y="5886450"/>
            <a:ext cx="8382000" cy="609600"/>
            <a:chOff x="240" y="3708"/>
            <a:chExt cx="5280" cy="384"/>
          </a:xfrm>
        </p:grpSpPr>
        <p:sp>
          <p:nvSpPr>
            <p:cNvPr id="10276" name="Line 8"/>
            <p:cNvSpPr>
              <a:spLocks noChangeShapeType="1"/>
            </p:cNvSpPr>
            <p:nvPr/>
          </p:nvSpPr>
          <p:spPr bwMode="auto">
            <a:xfrm>
              <a:off x="240" y="408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7" name="Line 9"/>
            <p:cNvSpPr>
              <a:spLocks noChangeShapeType="1"/>
            </p:cNvSpPr>
            <p:nvPr/>
          </p:nvSpPr>
          <p:spPr bwMode="auto">
            <a:xfrm>
              <a:off x="5520" y="370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0244" name="Text Box 10"/>
          <p:cNvSpPr txBox="1">
            <a:spLocks noChangeArrowheads="1"/>
          </p:cNvSpPr>
          <p:nvPr/>
        </p:nvSpPr>
        <p:spPr bwMode="auto">
          <a:xfrm>
            <a:off x="381000" y="457200"/>
            <a:ext cx="8763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smtClean="0">
                <a:ln>
                  <a:noFill/>
                </a:ln>
                <a:solidFill>
                  <a:srgbClr val="FF0000"/>
                </a:solidFill>
                <a:effectLst/>
                <a:uLnTx/>
                <a:uFillTx/>
                <a:latin typeface="Tahoma" panose="020B0604030504040204" pitchFamily="34" charset="0"/>
                <a:ea typeface="+mn-ea"/>
                <a:cs typeface="+mn-cs"/>
              </a:rPr>
              <a:t>Bài</a:t>
            </a:r>
            <a:r>
              <a:rPr kumimoji="0" lang="en-US" altLang="en-US" sz="2500" b="1" i="0" u="none" strike="noStrike" kern="1200" cap="none" spc="0" normalizeH="0" noProof="0" smtClean="0">
                <a:ln>
                  <a:noFill/>
                </a:ln>
                <a:solidFill>
                  <a:srgbClr val="FF0000"/>
                </a:solidFill>
                <a:effectLst/>
                <a:uLnTx/>
                <a:uFillTx/>
                <a:latin typeface="Tahoma" panose="020B0604030504040204" pitchFamily="34" charset="0"/>
                <a:ea typeface="+mn-ea"/>
                <a:cs typeface="+mn-cs"/>
              </a:rPr>
              <a:t> </a:t>
            </a:r>
            <a:r>
              <a:rPr kumimoji="0" lang="en-US" altLang="en-US" sz="2500" b="1" i="0" u="none" strike="noStrike" kern="1200" cap="none" spc="0" normalizeH="0" baseline="0" noProof="0" smtClean="0">
                <a:ln>
                  <a:noFill/>
                </a:ln>
                <a:solidFill>
                  <a:srgbClr val="FF0000"/>
                </a:solidFill>
                <a:effectLst/>
                <a:uLnTx/>
                <a:uFillTx/>
                <a:latin typeface="Tahoma" panose="020B0604030504040204" pitchFamily="34" charset="0"/>
                <a:ea typeface="+mn-ea"/>
                <a:cs typeface="+mn-cs"/>
              </a:rPr>
              <a:t>3</a:t>
            </a:r>
            <a:r>
              <a:rPr lang="en-US" altLang="en-US" sz="2500">
                <a:solidFill>
                  <a:prstClr val="black"/>
                </a:solidFill>
              </a:rPr>
              <a:t>:</a:t>
            </a: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 Bạn Hạnh xếp các hình lập phương nhỏ có cạnh 1cm thành hình bên. Hỏi:</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a) Hình bên có bao nhiêu hình lập phương nhỏ?</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b) Nếu sơn các mặt ngoài cả hình bên thì diện tích cần sơn bằng bao nhiêu mét vuông?</a:t>
            </a:r>
          </a:p>
        </p:txBody>
      </p:sp>
      <p:sp>
        <p:nvSpPr>
          <p:cNvPr id="105483" name="Text Box 11"/>
          <p:cNvSpPr txBox="1">
            <a:spLocks noChangeArrowheads="1"/>
          </p:cNvSpPr>
          <p:nvPr/>
        </p:nvSpPr>
        <p:spPr bwMode="auto">
          <a:xfrm>
            <a:off x="5181600" y="2895600"/>
            <a:ext cx="2895600" cy="4730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Cách</a:t>
            </a:r>
            <a:r>
              <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a:t>
            </a: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cắt</a:t>
            </a:r>
            <a:r>
              <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a:t>
            </a: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hình</a:t>
            </a:r>
            <a:endPar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endParaRPr>
          </a:p>
        </p:txBody>
      </p:sp>
      <p:sp>
        <p:nvSpPr>
          <p:cNvPr id="10246" name="Line 12"/>
          <p:cNvSpPr>
            <a:spLocks noChangeShapeType="1"/>
          </p:cNvSpPr>
          <p:nvPr/>
        </p:nvSpPr>
        <p:spPr bwMode="auto">
          <a:xfrm>
            <a:off x="4572000" y="3162300"/>
            <a:ext cx="0" cy="2819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nvGrpSpPr>
          <p:cNvPr id="10247" name="Group 60"/>
          <p:cNvGrpSpPr>
            <a:grpSpLocks/>
          </p:cNvGrpSpPr>
          <p:nvPr/>
        </p:nvGrpSpPr>
        <p:grpSpPr bwMode="auto">
          <a:xfrm>
            <a:off x="1447800" y="4724400"/>
            <a:ext cx="1219200" cy="1219200"/>
            <a:chOff x="4464" y="2208"/>
            <a:chExt cx="768" cy="768"/>
          </a:xfrm>
        </p:grpSpPr>
        <p:sp>
          <p:nvSpPr>
            <p:cNvPr id="10268" name="AutoShape 61"/>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9" name="AutoShape 62"/>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0" name="AutoShape 63"/>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1" name="AutoShape 64"/>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2" name="AutoShape 65"/>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3" name="AutoShape 66"/>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4" name="AutoShape 67"/>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75" name="AutoShape 68"/>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10248" name="Group 69"/>
          <p:cNvGrpSpPr>
            <a:grpSpLocks/>
          </p:cNvGrpSpPr>
          <p:nvPr/>
        </p:nvGrpSpPr>
        <p:grpSpPr bwMode="auto">
          <a:xfrm>
            <a:off x="1447800" y="3810000"/>
            <a:ext cx="1219200" cy="1219200"/>
            <a:chOff x="4656" y="2448"/>
            <a:chExt cx="768" cy="768"/>
          </a:xfrm>
        </p:grpSpPr>
        <p:sp>
          <p:nvSpPr>
            <p:cNvPr id="10260" name="AutoShape 70"/>
            <p:cNvSpPr>
              <a:spLocks noChangeArrowheads="1"/>
            </p:cNvSpPr>
            <p:nvPr/>
          </p:nvSpPr>
          <p:spPr bwMode="auto">
            <a:xfrm>
              <a:off x="4752"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1" name="AutoShape 71"/>
            <p:cNvSpPr>
              <a:spLocks noChangeArrowheads="1"/>
            </p:cNvSpPr>
            <p:nvPr/>
          </p:nvSpPr>
          <p:spPr bwMode="auto">
            <a:xfrm>
              <a:off x="4752"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2" name="AutoShape 72"/>
            <p:cNvSpPr>
              <a:spLocks noChangeArrowheads="1"/>
            </p:cNvSpPr>
            <p:nvPr/>
          </p:nvSpPr>
          <p:spPr bwMode="auto">
            <a:xfrm>
              <a:off x="5040"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3" name="AutoShape 73"/>
            <p:cNvSpPr>
              <a:spLocks noChangeArrowheads="1"/>
            </p:cNvSpPr>
            <p:nvPr/>
          </p:nvSpPr>
          <p:spPr bwMode="auto">
            <a:xfrm>
              <a:off x="4656"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4" name="AutoShape 74"/>
            <p:cNvSpPr>
              <a:spLocks noChangeArrowheads="1"/>
            </p:cNvSpPr>
            <p:nvPr/>
          </p:nvSpPr>
          <p:spPr bwMode="auto">
            <a:xfrm>
              <a:off x="4944"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5" name="AutoShape 75"/>
            <p:cNvSpPr>
              <a:spLocks noChangeArrowheads="1"/>
            </p:cNvSpPr>
            <p:nvPr/>
          </p:nvSpPr>
          <p:spPr bwMode="auto">
            <a:xfrm>
              <a:off x="4656"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6" name="AutoShape 76"/>
            <p:cNvSpPr>
              <a:spLocks noChangeArrowheads="1"/>
            </p:cNvSpPr>
            <p:nvPr/>
          </p:nvSpPr>
          <p:spPr bwMode="auto">
            <a:xfrm>
              <a:off x="5040"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67" name="AutoShape 77"/>
            <p:cNvSpPr>
              <a:spLocks noChangeArrowheads="1"/>
            </p:cNvSpPr>
            <p:nvPr/>
          </p:nvSpPr>
          <p:spPr bwMode="auto">
            <a:xfrm>
              <a:off x="4944"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6" name="Group 78"/>
          <p:cNvGrpSpPr>
            <a:grpSpLocks/>
          </p:cNvGrpSpPr>
          <p:nvPr/>
        </p:nvGrpSpPr>
        <p:grpSpPr bwMode="auto">
          <a:xfrm>
            <a:off x="2362200" y="4724400"/>
            <a:ext cx="1219200" cy="1219200"/>
            <a:chOff x="4464" y="2208"/>
            <a:chExt cx="768" cy="768"/>
          </a:xfrm>
        </p:grpSpPr>
        <p:sp>
          <p:nvSpPr>
            <p:cNvPr id="10252" name="AutoShape 79"/>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3" name="AutoShape 80"/>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4" name="AutoShape 81"/>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5" name="AutoShape 82"/>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6" name="AutoShape 83"/>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7" name="AutoShape 84"/>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8" name="AutoShape 85"/>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259" name="AutoShape 86"/>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05559" name="Line 87"/>
          <p:cNvSpPr>
            <a:spLocks noChangeShapeType="1"/>
          </p:cNvSpPr>
          <p:nvPr/>
        </p:nvSpPr>
        <p:spPr bwMode="auto">
          <a:xfrm>
            <a:off x="2362200" y="5029200"/>
            <a:ext cx="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5560" name="Text Box 88"/>
          <p:cNvSpPr txBox="1">
            <a:spLocks noChangeArrowheads="1"/>
          </p:cNvSpPr>
          <p:nvPr/>
        </p:nvSpPr>
        <p:spPr bwMode="auto">
          <a:xfrm>
            <a:off x="4762500" y="3640138"/>
            <a:ext cx="4191000" cy="224631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0" i="1"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Cách</a:t>
            </a:r>
            <a:r>
              <a:rPr kumimoji="0" lang="en-US" sz="2800" b="0" i="1"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2:</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Tách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bên</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bằng</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cách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chia</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thành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2 </a:t>
            </a:r>
            <a:r>
              <a:rPr kumimoji="0" lang="en-US" sz="2800" b="0" i="0" u="none" strike="noStrike" kern="1200" cap="none" spc="0" normalizeH="0" baseline="0" noProof="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smtClean="0">
                <a:ln>
                  <a:noFill/>
                </a:ln>
                <a:solidFill>
                  <a:srgbClr val="0000FF"/>
                </a:solidFill>
                <a:effectLst/>
                <a:uLnTx/>
                <a:uFillTx/>
                <a:latin typeface="Tahoma" panose="020B0604030504040204" pitchFamily="34" charset="0"/>
                <a:ea typeface="+mn-ea"/>
                <a:cs typeface="+mn-cs"/>
              </a:rPr>
              <a:t>nhỏ</a:t>
            </a:r>
            <a:r>
              <a:rPr lang="en-US" sz="2800" dirty="0">
                <a:solidFill>
                  <a:srgbClr val="0000FF"/>
                </a:solidFill>
                <a:latin typeface="Tahoma" panose="020B0604030504040204" pitchFamily="34" charset="0"/>
              </a:rPr>
              <a:t>:</a:t>
            </a:r>
            <a:r>
              <a:rPr kumimoji="0" lang="en-US" sz="2800" b="0" i="0" u="none" strike="noStrike" kern="1200" cap="none" spc="0" normalizeH="0" baseline="0" noProof="0" smtClean="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1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lập</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phương</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và</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một</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hộp</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chữ</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nhật</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a:t>
            </a:r>
          </a:p>
        </p:txBody>
      </p:sp>
    </p:spTree>
    <p:extLst>
      <p:ext uri="{BB962C8B-B14F-4D97-AF65-F5344CB8AC3E}">
        <p14:creationId xmlns:p14="http://schemas.microsoft.com/office/powerpoint/2010/main" val="31509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5560"/>
                                        </p:tgtEl>
                                        <p:attrNameLst>
                                          <p:attrName>style.visibility</p:attrName>
                                        </p:attrNameLst>
                                      </p:cBhvr>
                                      <p:to>
                                        <p:strVal val="visible"/>
                                      </p:to>
                                    </p:set>
                                    <p:anim calcmode="lin" valueType="num">
                                      <p:cBhvr>
                                        <p:cTn id="7" dur="500" fill="hold"/>
                                        <p:tgtEl>
                                          <p:spTgt spid="10556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5560"/>
                                        </p:tgtEl>
                                        <p:attrNameLst>
                                          <p:attrName>ppt_y</p:attrName>
                                        </p:attrNameLst>
                                      </p:cBhvr>
                                      <p:tavLst>
                                        <p:tav tm="0">
                                          <p:val>
                                            <p:strVal val="#ppt_y"/>
                                          </p:val>
                                        </p:tav>
                                        <p:tav tm="100000">
                                          <p:val>
                                            <p:strVal val="#ppt_y"/>
                                          </p:val>
                                        </p:tav>
                                      </p:tavLst>
                                    </p:anim>
                                    <p:anim calcmode="lin" valueType="num">
                                      <p:cBhvr>
                                        <p:cTn id="9" dur="500" fill="hold"/>
                                        <p:tgtEl>
                                          <p:spTgt spid="10556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556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55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105559"/>
                                        </p:tgtEl>
                                        <p:attrNameLst>
                                          <p:attrName>style.visibility</p:attrName>
                                        </p:attrNameLst>
                                      </p:cBhvr>
                                      <p:to>
                                        <p:strVal val="visible"/>
                                      </p:to>
                                    </p:set>
                                    <p:animEffect transition="in" filter="strips(downLeft)">
                                      <p:cBhvr>
                                        <p:cTn id="16" dur="2000"/>
                                        <p:tgtEl>
                                          <p:spTgt spid="105559"/>
                                        </p:tgtEl>
                                      </p:cBhvr>
                                    </p:animEffect>
                                  </p:childTnLst>
                                </p:cTn>
                              </p:par>
                            </p:childTnLst>
                          </p:cTn>
                        </p:par>
                        <p:par>
                          <p:cTn id="17" fill="hold" nodeType="afterGroup">
                            <p:stCondLst>
                              <p:cond delay="2000"/>
                            </p:stCondLst>
                            <p:childTnLst>
                              <p:par>
                                <p:cTn id="18" presetID="63" presetClass="path" presetSubtype="0" accel="50000" decel="50000" fill="hold" nodeType="afterEffect">
                                  <p:stCondLst>
                                    <p:cond delay="0"/>
                                  </p:stCondLst>
                                  <p:childTnLst>
                                    <p:animMotion origin="layout" path="M 5.55112E-17 1.38728E-6 L 0.09167 1.38728E-6 " pathEditMode="relative" rAng="0" ptsTypes="AA">
                                      <p:cBhvr>
                                        <p:cTn id="19" dur="2000" fill="hold"/>
                                        <p:tgtEl>
                                          <p:spTgt spid="6"/>
                                        </p:tgtEl>
                                        <p:attrNameLst>
                                          <p:attrName>ppt_x</p:attrName>
                                          <p:attrName>ppt_y</p:attrName>
                                        </p:attrNameLst>
                                      </p:cBhvr>
                                      <p:rCtr x="4583" y="0"/>
                                    </p:animMotion>
                                  </p:childTnLst>
                                </p:cTn>
                              </p:par>
                            </p:childTnLst>
                          </p:cTn>
                        </p:par>
                        <p:par>
                          <p:cTn id="20" fill="hold" nodeType="afterGroup">
                            <p:stCondLst>
                              <p:cond delay="4000"/>
                            </p:stCondLst>
                            <p:childTnLst>
                              <p:par>
                                <p:cTn id="21" presetID="20" presetClass="exit" presetSubtype="0" fill="hold" nodeType="afterEffect">
                                  <p:stCondLst>
                                    <p:cond delay="0"/>
                                  </p:stCondLst>
                                  <p:childTnLst>
                                    <p:animEffect transition="out" filter="wedge">
                                      <p:cBhvr>
                                        <p:cTn id="22" dur="2000"/>
                                        <p:tgtEl>
                                          <p:spTgt spid="105559"/>
                                        </p:tgtEl>
                                      </p:cBhvr>
                                    </p:animEffect>
                                    <p:set>
                                      <p:cBhvr>
                                        <p:cTn id="23" dur="1" fill="hold">
                                          <p:stCondLst>
                                            <p:cond delay="1999"/>
                                          </p:stCondLst>
                                        </p:cTn>
                                        <p:tgtEl>
                                          <p:spTgt spid="10555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path" presetSubtype="0" accel="50000" decel="50000" fill="hold" nodeType="clickEffect">
                                  <p:stCondLst>
                                    <p:cond delay="0"/>
                                  </p:stCondLst>
                                  <p:childTnLst>
                                    <p:animMotion origin="layout" path="M 0.09167 1.38728E-6 L 5.55112E-17 1.38728E-6 " pathEditMode="relative" rAng="0" ptsTypes="AA">
                                      <p:cBhvr>
                                        <p:cTn id="27" dur="2000" fill="hold"/>
                                        <p:tgtEl>
                                          <p:spTgt spid="6"/>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3"/>
          <p:cNvGrpSpPr>
            <a:grpSpLocks/>
          </p:cNvGrpSpPr>
          <p:nvPr/>
        </p:nvGrpSpPr>
        <p:grpSpPr bwMode="auto">
          <a:xfrm>
            <a:off x="381000" y="361950"/>
            <a:ext cx="8382000" cy="609600"/>
            <a:chOff x="240" y="228"/>
            <a:chExt cx="5280" cy="384"/>
          </a:xfrm>
        </p:grpSpPr>
        <p:sp>
          <p:nvSpPr>
            <p:cNvPr id="11302" name="Line 14"/>
            <p:cNvSpPr>
              <a:spLocks noChangeShapeType="1"/>
            </p:cNvSpPr>
            <p:nvPr/>
          </p:nvSpPr>
          <p:spPr bwMode="auto">
            <a:xfrm>
              <a:off x="240" y="24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303" name="Line 15"/>
            <p:cNvSpPr>
              <a:spLocks noChangeShapeType="1"/>
            </p:cNvSpPr>
            <p:nvPr/>
          </p:nvSpPr>
          <p:spPr bwMode="auto">
            <a:xfrm>
              <a:off x="240" y="22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1267" name="Text Box 16"/>
          <p:cNvSpPr txBox="1">
            <a:spLocks noChangeArrowheads="1"/>
          </p:cNvSpPr>
          <p:nvPr/>
        </p:nvSpPr>
        <p:spPr bwMode="auto">
          <a:xfrm>
            <a:off x="381000" y="457200"/>
            <a:ext cx="8763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1" i="0" u="none" strike="noStrike" kern="1200" cap="none" spc="0" normalizeH="0" baseline="0" noProof="0" smtClean="0">
                <a:ln>
                  <a:noFill/>
                </a:ln>
                <a:solidFill>
                  <a:srgbClr val="FF0000"/>
                </a:solidFill>
                <a:effectLst/>
                <a:uLnTx/>
                <a:uFillTx/>
                <a:latin typeface="Tahoma" panose="020B0604030504040204" pitchFamily="34" charset="0"/>
                <a:ea typeface="+mn-ea"/>
                <a:cs typeface="+mn-cs"/>
              </a:rPr>
              <a:t>Bài</a:t>
            </a:r>
            <a:r>
              <a:rPr kumimoji="0" lang="en-US" altLang="en-US" sz="2500" b="1" i="0" u="none" strike="noStrike" kern="1200" cap="none" spc="0" normalizeH="0" noProof="0" smtClean="0">
                <a:ln>
                  <a:noFill/>
                </a:ln>
                <a:solidFill>
                  <a:srgbClr val="FF0000"/>
                </a:solidFill>
                <a:effectLst/>
                <a:uLnTx/>
                <a:uFillTx/>
                <a:latin typeface="Tahoma" panose="020B0604030504040204" pitchFamily="34" charset="0"/>
                <a:ea typeface="+mn-ea"/>
                <a:cs typeface="+mn-cs"/>
              </a:rPr>
              <a:t> </a:t>
            </a:r>
            <a:r>
              <a:rPr kumimoji="0" lang="en-US" altLang="en-US" sz="2500" b="1" i="0" u="none" strike="noStrike" kern="1200" cap="none" spc="0" normalizeH="0" baseline="0" noProof="0" smtClean="0">
                <a:ln>
                  <a:noFill/>
                </a:ln>
                <a:solidFill>
                  <a:srgbClr val="FF0000"/>
                </a:solidFill>
                <a:effectLst/>
                <a:uLnTx/>
                <a:uFillTx/>
                <a:latin typeface="Tahoma" panose="020B0604030504040204" pitchFamily="34" charset="0"/>
                <a:ea typeface="+mn-ea"/>
                <a:cs typeface="+mn-cs"/>
              </a:rPr>
              <a:t>3</a:t>
            </a:r>
            <a:r>
              <a:rPr lang="en-US" altLang="en-US" sz="2500">
                <a:solidFill>
                  <a:prstClr val="black"/>
                </a:solidFill>
              </a:rPr>
              <a:t>:</a:t>
            </a: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 Bạn Hạnh xếp các hình lập phương nhỏ có cạnh 1cm thành hình bên. Hỏi:</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a) Hình bên có bao nhiêu hình lập phương nhỏ?</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5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t>b) Nếu sơn các mặt ngoài cả hình bên thì diện tích cần sơn bằng bao nhiêu mét vuông?</a:t>
            </a:r>
          </a:p>
        </p:txBody>
      </p:sp>
      <p:sp>
        <p:nvSpPr>
          <p:cNvPr id="11268" name="Line 18"/>
          <p:cNvSpPr>
            <a:spLocks noChangeShapeType="1"/>
          </p:cNvSpPr>
          <p:nvPr/>
        </p:nvSpPr>
        <p:spPr bwMode="auto">
          <a:xfrm>
            <a:off x="4953000" y="3124200"/>
            <a:ext cx="0" cy="2819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nvGrpSpPr>
          <p:cNvPr id="11269" name="Group 19"/>
          <p:cNvGrpSpPr>
            <a:grpSpLocks/>
          </p:cNvGrpSpPr>
          <p:nvPr/>
        </p:nvGrpSpPr>
        <p:grpSpPr bwMode="auto">
          <a:xfrm>
            <a:off x="381000" y="5886450"/>
            <a:ext cx="8382000" cy="609600"/>
            <a:chOff x="240" y="3708"/>
            <a:chExt cx="5280" cy="384"/>
          </a:xfrm>
        </p:grpSpPr>
        <p:sp>
          <p:nvSpPr>
            <p:cNvPr id="11300" name="Line 20"/>
            <p:cNvSpPr>
              <a:spLocks noChangeShapeType="1"/>
            </p:cNvSpPr>
            <p:nvPr/>
          </p:nvSpPr>
          <p:spPr bwMode="auto">
            <a:xfrm>
              <a:off x="240" y="408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301" name="Line 21"/>
            <p:cNvSpPr>
              <a:spLocks noChangeShapeType="1"/>
            </p:cNvSpPr>
            <p:nvPr/>
          </p:nvSpPr>
          <p:spPr bwMode="auto">
            <a:xfrm>
              <a:off x="5520" y="370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11270" name="Group 85"/>
          <p:cNvGrpSpPr>
            <a:grpSpLocks/>
          </p:cNvGrpSpPr>
          <p:nvPr/>
        </p:nvGrpSpPr>
        <p:grpSpPr bwMode="auto">
          <a:xfrm>
            <a:off x="1447800" y="4724400"/>
            <a:ext cx="1219200" cy="1219200"/>
            <a:chOff x="4464" y="2208"/>
            <a:chExt cx="768" cy="768"/>
          </a:xfrm>
        </p:grpSpPr>
        <p:sp>
          <p:nvSpPr>
            <p:cNvPr id="11292" name="AutoShape 86"/>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3" name="AutoShape 87"/>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4" name="AutoShape 88"/>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5" name="AutoShape 89"/>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6" name="AutoShape 90"/>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7" name="AutoShape 91"/>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8" name="AutoShape 92"/>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9" name="AutoShape 93"/>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5" name="Group 94"/>
          <p:cNvGrpSpPr>
            <a:grpSpLocks/>
          </p:cNvGrpSpPr>
          <p:nvPr/>
        </p:nvGrpSpPr>
        <p:grpSpPr bwMode="auto">
          <a:xfrm>
            <a:off x="1447800" y="3810000"/>
            <a:ext cx="1219200" cy="1219200"/>
            <a:chOff x="4656" y="2448"/>
            <a:chExt cx="768" cy="768"/>
          </a:xfrm>
        </p:grpSpPr>
        <p:sp>
          <p:nvSpPr>
            <p:cNvPr id="11284" name="AutoShape 95"/>
            <p:cNvSpPr>
              <a:spLocks noChangeArrowheads="1"/>
            </p:cNvSpPr>
            <p:nvPr/>
          </p:nvSpPr>
          <p:spPr bwMode="auto">
            <a:xfrm>
              <a:off x="4752"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5" name="AutoShape 96"/>
            <p:cNvSpPr>
              <a:spLocks noChangeArrowheads="1"/>
            </p:cNvSpPr>
            <p:nvPr/>
          </p:nvSpPr>
          <p:spPr bwMode="auto">
            <a:xfrm>
              <a:off x="4752"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6" name="AutoShape 97"/>
            <p:cNvSpPr>
              <a:spLocks noChangeArrowheads="1"/>
            </p:cNvSpPr>
            <p:nvPr/>
          </p:nvSpPr>
          <p:spPr bwMode="auto">
            <a:xfrm>
              <a:off x="5040"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7" name="AutoShape 98"/>
            <p:cNvSpPr>
              <a:spLocks noChangeArrowheads="1"/>
            </p:cNvSpPr>
            <p:nvPr/>
          </p:nvSpPr>
          <p:spPr bwMode="auto">
            <a:xfrm>
              <a:off x="4656"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8" name="AutoShape 99"/>
            <p:cNvSpPr>
              <a:spLocks noChangeArrowheads="1"/>
            </p:cNvSpPr>
            <p:nvPr/>
          </p:nvSpPr>
          <p:spPr bwMode="auto">
            <a:xfrm>
              <a:off x="4944"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9" name="AutoShape 100"/>
            <p:cNvSpPr>
              <a:spLocks noChangeArrowheads="1"/>
            </p:cNvSpPr>
            <p:nvPr/>
          </p:nvSpPr>
          <p:spPr bwMode="auto">
            <a:xfrm>
              <a:off x="4656"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0" name="AutoShape 101"/>
            <p:cNvSpPr>
              <a:spLocks noChangeArrowheads="1"/>
            </p:cNvSpPr>
            <p:nvPr/>
          </p:nvSpPr>
          <p:spPr bwMode="auto">
            <a:xfrm>
              <a:off x="5040"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91" name="AutoShape 102"/>
            <p:cNvSpPr>
              <a:spLocks noChangeArrowheads="1"/>
            </p:cNvSpPr>
            <p:nvPr/>
          </p:nvSpPr>
          <p:spPr bwMode="auto">
            <a:xfrm>
              <a:off x="4944"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11272" name="Group 103"/>
          <p:cNvGrpSpPr>
            <a:grpSpLocks/>
          </p:cNvGrpSpPr>
          <p:nvPr/>
        </p:nvGrpSpPr>
        <p:grpSpPr bwMode="auto">
          <a:xfrm>
            <a:off x="2362200" y="4724400"/>
            <a:ext cx="1219200" cy="1219200"/>
            <a:chOff x="4464" y="2208"/>
            <a:chExt cx="768" cy="768"/>
          </a:xfrm>
        </p:grpSpPr>
        <p:sp>
          <p:nvSpPr>
            <p:cNvPr id="11276" name="AutoShape 104"/>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77" name="AutoShape 105"/>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78" name="AutoShape 106"/>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79" name="AutoShape 107"/>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0" name="AutoShape 108"/>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1" name="AutoShape 109"/>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2" name="AutoShape 110"/>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1283" name="AutoShape 111"/>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06608" name="Line 112"/>
          <p:cNvSpPr>
            <a:spLocks noChangeShapeType="1"/>
          </p:cNvSpPr>
          <p:nvPr/>
        </p:nvSpPr>
        <p:spPr bwMode="auto">
          <a:xfrm>
            <a:off x="1447800" y="502920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6611" name="Text Box 115"/>
          <p:cNvSpPr txBox="1">
            <a:spLocks noChangeArrowheads="1"/>
          </p:cNvSpPr>
          <p:nvPr/>
        </p:nvSpPr>
        <p:spPr bwMode="auto">
          <a:xfrm>
            <a:off x="5181600" y="2895600"/>
            <a:ext cx="2819400" cy="4730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Cách</a:t>
            </a:r>
            <a:r>
              <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a:t>
            </a: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cắt</a:t>
            </a:r>
            <a:r>
              <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a:t>
            </a:r>
            <a:r>
              <a:rPr kumimoji="0" lang="en-US" sz="25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hình</a:t>
            </a:r>
            <a:endParaRPr kumimoji="0" lang="en-US" sz="25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endParaRPr>
          </a:p>
        </p:txBody>
      </p:sp>
      <p:sp>
        <p:nvSpPr>
          <p:cNvPr id="106612" name="Text Box 116"/>
          <p:cNvSpPr txBox="1">
            <a:spLocks noChangeArrowheads="1"/>
          </p:cNvSpPr>
          <p:nvPr/>
        </p:nvSpPr>
        <p:spPr bwMode="auto">
          <a:xfrm>
            <a:off x="4953000" y="3697288"/>
            <a:ext cx="4191000" cy="224631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0" i="1" u="sng" strike="noStrike" kern="1200" cap="none" spc="0" normalizeH="0" baseline="0" noProof="0" dirty="0" err="1">
                <a:ln>
                  <a:noFill/>
                </a:ln>
                <a:solidFill>
                  <a:srgbClr val="0000FF"/>
                </a:solidFill>
                <a:effectLst>
                  <a:outerShdw blurRad="38100" dist="38100" dir="2700000" algn="tl">
                    <a:srgbClr val="000000"/>
                  </a:outerShdw>
                </a:effectLst>
                <a:uLnTx/>
                <a:uFillTx/>
                <a:latin typeface="UNI Chu truyen thong" pitchFamily="66" charset="0"/>
                <a:ea typeface="+mn-ea"/>
                <a:cs typeface="+mn-cs"/>
              </a:rPr>
              <a:t>Cách</a:t>
            </a:r>
            <a:r>
              <a:rPr kumimoji="0" lang="en-US" sz="2800" b="0" i="1" u="sng" strike="noStrike" kern="1200" cap="none" spc="0" normalizeH="0" baseline="0" noProof="0" dirty="0">
                <a:ln>
                  <a:noFill/>
                </a:ln>
                <a:solidFill>
                  <a:srgbClr val="0000FF"/>
                </a:solidFill>
                <a:effectLst>
                  <a:outerShdw blurRad="38100" dist="38100" dir="2700000" algn="tl">
                    <a:srgbClr val="000000"/>
                  </a:outerShdw>
                </a:effectLst>
                <a:uLnTx/>
                <a:uFillTx/>
                <a:latin typeface="UNI Chu truyen thong" pitchFamily="66" charset="0"/>
                <a:ea typeface="+mn-ea"/>
                <a:cs typeface="+mn-cs"/>
              </a:rPr>
              <a:t> 2:</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Tách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bên</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bằng</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cách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chia</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thành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2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nhỏ</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1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lập</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phương</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và</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một</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hình</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hộp</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chữ</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 </a:t>
            </a:r>
            <a:r>
              <a:rPr kumimoji="0" lang="en-US" sz="2800" b="0" i="0" u="none" strike="noStrike" kern="1200" cap="none" spc="0" normalizeH="0" baseline="0" noProof="0" dirty="0" err="1">
                <a:ln>
                  <a:noFill/>
                </a:ln>
                <a:solidFill>
                  <a:srgbClr val="0000FF"/>
                </a:solidFill>
                <a:effectLst/>
                <a:uLnTx/>
                <a:uFillTx/>
                <a:latin typeface="Tahoma" panose="020B0604030504040204" pitchFamily="34" charset="0"/>
                <a:ea typeface="+mn-ea"/>
                <a:cs typeface="+mn-cs"/>
              </a:rPr>
              <a:t>nhật</a:t>
            </a:r>
            <a:r>
              <a:rPr kumimoji="0" lang="en-US" sz="2800" b="0"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a:t>
            </a:r>
          </a:p>
        </p:txBody>
      </p:sp>
    </p:spTree>
    <p:extLst>
      <p:ext uri="{BB962C8B-B14F-4D97-AF65-F5344CB8AC3E}">
        <p14:creationId xmlns:p14="http://schemas.microsoft.com/office/powerpoint/2010/main" val="252469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6608"/>
                                        </p:tgtEl>
                                        <p:attrNameLst>
                                          <p:attrName>style.visibility</p:attrName>
                                        </p:attrNameLst>
                                      </p:cBhvr>
                                      <p:to>
                                        <p:strVal val="visible"/>
                                      </p:to>
                                    </p:set>
                                    <p:animEffect transition="in" filter="strips(downLeft)">
                                      <p:cBhvr>
                                        <p:cTn id="7" dur="2000"/>
                                        <p:tgtEl>
                                          <p:spTgt spid="106608"/>
                                        </p:tgtEl>
                                      </p:cBhvr>
                                    </p:animEffect>
                                  </p:childTnLst>
                                </p:cTn>
                              </p:par>
                            </p:childTnLst>
                          </p:cTn>
                        </p:par>
                        <p:par>
                          <p:cTn id="8" fill="hold" nodeType="afterGroup">
                            <p:stCondLst>
                              <p:cond delay="2000"/>
                            </p:stCondLst>
                            <p:childTnLst>
                              <p:par>
                                <p:cTn id="9" presetID="64" presetClass="path" presetSubtype="0" accel="50000" decel="50000" fill="hold" nodeType="afterEffect">
                                  <p:stCondLst>
                                    <p:cond delay="0"/>
                                  </p:stCondLst>
                                  <p:childTnLst>
                                    <p:animMotion origin="layout" path="M 2.77556E-17 5.78035E-7 L 2.77556E-17 -0.12208 " pathEditMode="relative" rAng="0" ptsTypes="AA">
                                      <p:cBhvr>
                                        <p:cTn id="10" dur="2000" fill="hold"/>
                                        <p:tgtEl>
                                          <p:spTgt spid="5"/>
                                        </p:tgtEl>
                                        <p:attrNameLst>
                                          <p:attrName>ppt_x</p:attrName>
                                          <p:attrName>ppt_y</p:attrName>
                                        </p:attrNameLst>
                                      </p:cBhvr>
                                      <p:rCtr x="0" y="-6104"/>
                                    </p:animMotion>
                                  </p:childTnLst>
                                </p:cTn>
                              </p:par>
                            </p:childTnLst>
                          </p:cTn>
                        </p:par>
                        <p:par>
                          <p:cTn id="11" fill="hold" nodeType="afterGroup">
                            <p:stCondLst>
                              <p:cond delay="4000"/>
                            </p:stCondLst>
                            <p:childTnLst>
                              <p:par>
                                <p:cTn id="12" presetID="18" presetClass="exit" presetSubtype="12" fill="hold" nodeType="afterEffect">
                                  <p:stCondLst>
                                    <p:cond delay="0"/>
                                  </p:stCondLst>
                                  <p:childTnLst>
                                    <p:animEffect transition="out" filter="strips(downLeft)">
                                      <p:cBhvr>
                                        <p:cTn id="13" dur="2000"/>
                                        <p:tgtEl>
                                          <p:spTgt spid="106608"/>
                                        </p:tgtEl>
                                      </p:cBhvr>
                                    </p:animEffect>
                                    <p:set>
                                      <p:cBhvr>
                                        <p:cTn id="14" dur="1" fill="hold">
                                          <p:stCondLst>
                                            <p:cond delay="1999"/>
                                          </p:stCondLst>
                                        </p:cTn>
                                        <p:tgtEl>
                                          <p:spTgt spid="10660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nodeType="clickEffect">
                                  <p:stCondLst>
                                    <p:cond delay="0"/>
                                  </p:stCondLst>
                                  <p:childTnLst>
                                    <p:animMotion origin="layout" path="M 2.77556E-17 -0.12208 L 2.77556E-17 5.78035E-7 " pathEditMode="relative" rAng="0" ptsTypes="AA">
                                      <p:cBhvr>
                                        <p:cTn id="18" dur="2000" fill="hold"/>
                                        <p:tgtEl>
                                          <p:spTgt spid="5"/>
                                        </p:tgtEl>
                                        <p:attrNameLst>
                                          <p:attrName>ppt_x</p:attrName>
                                          <p:attrName>ppt_y</p:attrName>
                                        </p:attrNameLst>
                                      </p:cBhvr>
                                      <p:rCtr x="0" y="61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81000" y="457200"/>
            <a:ext cx="876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noProof="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3</a:t>
            </a:r>
            <a:r>
              <a:rPr lang="en-US" altLang="en-US" sz="2800" b="1">
                <a:solidFill>
                  <a:prstClr val="black"/>
                </a:solidFill>
                <a:latin typeface="Arial" panose="020B0604020202020204" pitchFamily="34" charset="0"/>
                <a:cs typeface="Arial" panose="020B0604020202020204" pitchFamily="34" charset="0"/>
              </a:rPr>
              <a:t>:</a:t>
            </a:r>
            <a:r>
              <a:rPr kumimoji="0" lang="en-US" altLang="en-US"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Bạn Hạnh xếp các hình lập phương nhỏ có cạnh 1cm thành hình bên. Hỏi:</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 Hình bên có bao nhiêu hình lập phương nhỏ?</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 Nếu sơn các mặt ngoài cả hình bên thì diện tích cần sơn bằng bao nhiêu mét vuông?</a:t>
            </a:r>
          </a:p>
        </p:txBody>
      </p:sp>
      <p:grpSp>
        <p:nvGrpSpPr>
          <p:cNvPr id="12291" name="Group 5"/>
          <p:cNvGrpSpPr>
            <a:grpSpLocks/>
          </p:cNvGrpSpPr>
          <p:nvPr/>
        </p:nvGrpSpPr>
        <p:grpSpPr bwMode="auto">
          <a:xfrm>
            <a:off x="381000" y="5886450"/>
            <a:ext cx="8382000" cy="609600"/>
            <a:chOff x="240" y="3708"/>
            <a:chExt cx="5280" cy="384"/>
          </a:xfrm>
        </p:grpSpPr>
        <p:sp>
          <p:nvSpPr>
            <p:cNvPr id="12334" name="Line 6"/>
            <p:cNvSpPr>
              <a:spLocks noChangeShapeType="1"/>
            </p:cNvSpPr>
            <p:nvPr/>
          </p:nvSpPr>
          <p:spPr bwMode="auto">
            <a:xfrm>
              <a:off x="240" y="408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35" name="Line 7"/>
            <p:cNvSpPr>
              <a:spLocks noChangeShapeType="1"/>
            </p:cNvSpPr>
            <p:nvPr/>
          </p:nvSpPr>
          <p:spPr bwMode="auto">
            <a:xfrm>
              <a:off x="5520" y="370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12292" name="Group 8"/>
          <p:cNvGrpSpPr>
            <a:grpSpLocks/>
          </p:cNvGrpSpPr>
          <p:nvPr/>
        </p:nvGrpSpPr>
        <p:grpSpPr bwMode="auto">
          <a:xfrm>
            <a:off x="381000" y="361950"/>
            <a:ext cx="8382000" cy="609600"/>
            <a:chOff x="240" y="228"/>
            <a:chExt cx="5280" cy="384"/>
          </a:xfrm>
        </p:grpSpPr>
        <p:sp>
          <p:nvSpPr>
            <p:cNvPr id="12332" name="Line 9"/>
            <p:cNvSpPr>
              <a:spLocks noChangeShapeType="1"/>
            </p:cNvSpPr>
            <p:nvPr/>
          </p:nvSpPr>
          <p:spPr bwMode="auto">
            <a:xfrm>
              <a:off x="240" y="24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33" name="Line 10"/>
            <p:cNvSpPr>
              <a:spLocks noChangeShapeType="1"/>
            </p:cNvSpPr>
            <p:nvPr/>
          </p:nvSpPr>
          <p:spPr bwMode="auto">
            <a:xfrm>
              <a:off x="240" y="22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07532" name="Line 12"/>
          <p:cNvSpPr>
            <a:spLocks noChangeShapeType="1"/>
          </p:cNvSpPr>
          <p:nvPr/>
        </p:nvSpPr>
        <p:spPr bwMode="auto">
          <a:xfrm>
            <a:off x="3733800" y="3132138"/>
            <a:ext cx="0" cy="2819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07533" name="Text Box 13"/>
          <p:cNvSpPr txBox="1">
            <a:spLocks noChangeArrowheads="1"/>
          </p:cNvSpPr>
          <p:nvPr/>
        </p:nvSpPr>
        <p:spPr bwMode="auto">
          <a:xfrm>
            <a:off x="4067175" y="3727450"/>
            <a:ext cx="4876800" cy="1384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Cách</a:t>
            </a:r>
            <a:r>
              <a:rPr kumimoji="0" lang="en-US" sz="28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3:</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Ghép</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thêm</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1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khối</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lập</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phương</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để</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tạo</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thành</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hình</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hộp</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chữ</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nhật</a:t>
            </a:r>
            <a:r>
              <a:rPr kumimoji="0" lang="en-US" sz="28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t>
            </a:r>
          </a:p>
        </p:txBody>
      </p:sp>
      <p:sp>
        <p:nvSpPr>
          <p:cNvPr id="107534" name="Text Box 14"/>
          <p:cNvSpPr txBox="1">
            <a:spLocks noChangeArrowheads="1"/>
          </p:cNvSpPr>
          <p:nvPr/>
        </p:nvSpPr>
        <p:spPr bwMode="auto">
          <a:xfrm>
            <a:off x="4371975" y="3032125"/>
            <a:ext cx="2819400" cy="5238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Cách</a:t>
            </a:r>
            <a:r>
              <a:rPr kumimoji="0" lang="en-US" sz="28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cắt</a:t>
            </a:r>
            <a:r>
              <a:rPr kumimoji="0" lang="en-US" sz="28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sng" strike="noStrike" kern="1200" cap="none" spc="0" normalizeH="0" baseline="0" noProof="0" dirty="0" err="1">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hình</a:t>
            </a:r>
            <a:endParaRPr kumimoji="0" lang="en-US" sz="28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grpSp>
        <p:nvGrpSpPr>
          <p:cNvPr id="4" name="Group 15"/>
          <p:cNvGrpSpPr>
            <a:grpSpLocks/>
          </p:cNvGrpSpPr>
          <p:nvPr/>
        </p:nvGrpSpPr>
        <p:grpSpPr bwMode="auto">
          <a:xfrm>
            <a:off x="762000" y="4419600"/>
            <a:ext cx="1219200" cy="1219200"/>
            <a:chOff x="4464" y="2208"/>
            <a:chExt cx="768" cy="768"/>
          </a:xfrm>
        </p:grpSpPr>
        <p:sp>
          <p:nvSpPr>
            <p:cNvPr id="12324" name="AutoShape 16"/>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5" name="AutoShape 17"/>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6" name="AutoShape 18"/>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7" name="AutoShape 19"/>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8" name="AutoShape 20"/>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9" name="AutoShape 21"/>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30" name="AutoShape 22"/>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31" name="AutoShape 23"/>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5" name="Group 24"/>
          <p:cNvGrpSpPr>
            <a:grpSpLocks/>
          </p:cNvGrpSpPr>
          <p:nvPr/>
        </p:nvGrpSpPr>
        <p:grpSpPr bwMode="auto">
          <a:xfrm>
            <a:off x="762000" y="3505200"/>
            <a:ext cx="1219200" cy="1219200"/>
            <a:chOff x="4656" y="2448"/>
            <a:chExt cx="768" cy="768"/>
          </a:xfrm>
        </p:grpSpPr>
        <p:sp>
          <p:nvSpPr>
            <p:cNvPr id="12316" name="AutoShape 25"/>
            <p:cNvSpPr>
              <a:spLocks noChangeArrowheads="1"/>
            </p:cNvSpPr>
            <p:nvPr/>
          </p:nvSpPr>
          <p:spPr bwMode="auto">
            <a:xfrm>
              <a:off x="4752"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7" name="AutoShape 26"/>
            <p:cNvSpPr>
              <a:spLocks noChangeArrowheads="1"/>
            </p:cNvSpPr>
            <p:nvPr/>
          </p:nvSpPr>
          <p:spPr bwMode="auto">
            <a:xfrm>
              <a:off x="4752"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8" name="AutoShape 27"/>
            <p:cNvSpPr>
              <a:spLocks noChangeArrowheads="1"/>
            </p:cNvSpPr>
            <p:nvPr/>
          </p:nvSpPr>
          <p:spPr bwMode="auto">
            <a:xfrm>
              <a:off x="5040"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9" name="AutoShape 28"/>
            <p:cNvSpPr>
              <a:spLocks noChangeArrowheads="1"/>
            </p:cNvSpPr>
            <p:nvPr/>
          </p:nvSpPr>
          <p:spPr bwMode="auto">
            <a:xfrm>
              <a:off x="4656"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0" name="AutoShape 29"/>
            <p:cNvSpPr>
              <a:spLocks noChangeArrowheads="1"/>
            </p:cNvSpPr>
            <p:nvPr/>
          </p:nvSpPr>
          <p:spPr bwMode="auto">
            <a:xfrm>
              <a:off x="4944"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1" name="AutoShape 30"/>
            <p:cNvSpPr>
              <a:spLocks noChangeArrowheads="1"/>
            </p:cNvSpPr>
            <p:nvPr/>
          </p:nvSpPr>
          <p:spPr bwMode="auto">
            <a:xfrm>
              <a:off x="4656"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2" name="AutoShape 31"/>
            <p:cNvSpPr>
              <a:spLocks noChangeArrowheads="1"/>
            </p:cNvSpPr>
            <p:nvPr/>
          </p:nvSpPr>
          <p:spPr bwMode="auto">
            <a:xfrm>
              <a:off x="5040"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23" name="AutoShape 32"/>
            <p:cNvSpPr>
              <a:spLocks noChangeArrowheads="1"/>
            </p:cNvSpPr>
            <p:nvPr/>
          </p:nvSpPr>
          <p:spPr bwMode="auto">
            <a:xfrm>
              <a:off x="4944"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6" name="Group 33"/>
          <p:cNvGrpSpPr>
            <a:grpSpLocks/>
          </p:cNvGrpSpPr>
          <p:nvPr/>
        </p:nvGrpSpPr>
        <p:grpSpPr bwMode="auto">
          <a:xfrm>
            <a:off x="1676400" y="4419600"/>
            <a:ext cx="1219200" cy="1219200"/>
            <a:chOff x="4464" y="2208"/>
            <a:chExt cx="768" cy="768"/>
          </a:xfrm>
        </p:grpSpPr>
        <p:sp>
          <p:nvSpPr>
            <p:cNvPr id="12308" name="AutoShape 34"/>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9" name="AutoShape 35"/>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0" name="AutoShape 36"/>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1" name="AutoShape 37"/>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2" name="AutoShape 38"/>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3" name="AutoShape 39"/>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4" name="AutoShape 40"/>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15" name="AutoShape 41"/>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7" name="Group 43"/>
          <p:cNvGrpSpPr>
            <a:grpSpLocks/>
          </p:cNvGrpSpPr>
          <p:nvPr/>
        </p:nvGrpSpPr>
        <p:grpSpPr bwMode="auto">
          <a:xfrm>
            <a:off x="1676400" y="3505200"/>
            <a:ext cx="1219200" cy="1219200"/>
            <a:chOff x="4656" y="2448"/>
            <a:chExt cx="768" cy="768"/>
          </a:xfrm>
        </p:grpSpPr>
        <p:sp>
          <p:nvSpPr>
            <p:cNvPr id="12300" name="AutoShape 44"/>
            <p:cNvSpPr>
              <a:spLocks noChangeArrowheads="1"/>
            </p:cNvSpPr>
            <p:nvPr/>
          </p:nvSpPr>
          <p:spPr bwMode="auto">
            <a:xfrm>
              <a:off x="4752"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1" name="AutoShape 45"/>
            <p:cNvSpPr>
              <a:spLocks noChangeArrowheads="1"/>
            </p:cNvSpPr>
            <p:nvPr/>
          </p:nvSpPr>
          <p:spPr bwMode="auto">
            <a:xfrm>
              <a:off x="4752" y="2448"/>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2" name="AutoShape 46"/>
            <p:cNvSpPr>
              <a:spLocks noChangeArrowheads="1"/>
            </p:cNvSpPr>
            <p:nvPr/>
          </p:nvSpPr>
          <p:spPr bwMode="auto">
            <a:xfrm>
              <a:off x="5040" y="2736"/>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3" name="AutoShape 47"/>
            <p:cNvSpPr>
              <a:spLocks noChangeArrowheads="1"/>
            </p:cNvSpPr>
            <p:nvPr/>
          </p:nvSpPr>
          <p:spPr bwMode="auto">
            <a:xfrm>
              <a:off x="4656" y="2832"/>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4" name="AutoShape 48"/>
            <p:cNvSpPr>
              <a:spLocks noChangeArrowheads="1"/>
            </p:cNvSpPr>
            <p:nvPr/>
          </p:nvSpPr>
          <p:spPr bwMode="auto">
            <a:xfrm>
              <a:off x="4944" y="2832"/>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5" name="AutoShape 49"/>
            <p:cNvSpPr>
              <a:spLocks noChangeArrowheads="1"/>
            </p:cNvSpPr>
            <p:nvPr/>
          </p:nvSpPr>
          <p:spPr bwMode="auto">
            <a:xfrm>
              <a:off x="4656" y="2544"/>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6" name="AutoShape 50"/>
            <p:cNvSpPr>
              <a:spLocks noChangeArrowheads="1"/>
            </p:cNvSpPr>
            <p:nvPr/>
          </p:nvSpPr>
          <p:spPr bwMode="auto">
            <a:xfrm>
              <a:off x="5040" y="2448"/>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2307" name="AutoShape 51"/>
            <p:cNvSpPr>
              <a:spLocks noChangeArrowheads="1"/>
            </p:cNvSpPr>
            <p:nvPr/>
          </p:nvSpPr>
          <p:spPr bwMode="auto">
            <a:xfrm>
              <a:off x="4944" y="2544"/>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Tree>
    <p:extLst>
      <p:ext uri="{BB962C8B-B14F-4D97-AF65-F5344CB8AC3E}">
        <p14:creationId xmlns:p14="http://schemas.microsoft.com/office/powerpoint/2010/main" val="385380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1" nodeType="withEffect">
                                  <p:stCondLst>
                                    <p:cond delay="0"/>
                                  </p:stCondLst>
                                  <p:iterate type="lt">
                                    <p:tmPct val="50000"/>
                                  </p:iterate>
                                  <p:childTnLst>
                                    <p:set>
                                      <p:cBhvr>
                                        <p:cTn id="6" dur="1" fill="hold">
                                          <p:stCondLst>
                                            <p:cond delay="0"/>
                                          </p:stCondLst>
                                        </p:cTn>
                                        <p:tgtEl>
                                          <p:spTgt spid="107533"/>
                                        </p:tgtEl>
                                        <p:attrNameLst>
                                          <p:attrName>style.visibility</p:attrName>
                                        </p:attrNameLst>
                                      </p:cBhvr>
                                      <p:to>
                                        <p:strVal val="visible"/>
                                      </p:to>
                                    </p:set>
                                    <p:anim calcmode="discrete" valueType="clr">
                                      <p:cBhvr override="childStyle">
                                        <p:cTn id="7" dur="80"/>
                                        <p:tgtEl>
                                          <p:spTgt spid="1075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7533"/>
                                        </p:tgtEl>
                                        <p:attrNameLst>
                                          <p:attrName>fillcolor</p:attrName>
                                        </p:attrNameLst>
                                      </p:cBhvr>
                                      <p:tavLst>
                                        <p:tav tm="0">
                                          <p:val>
                                            <p:clrVal>
                                              <a:schemeClr val="accent2"/>
                                            </p:clrVal>
                                          </p:val>
                                        </p:tav>
                                        <p:tav tm="50000">
                                          <p:val>
                                            <p:clrVal>
                                              <a:schemeClr val="hlink"/>
                                            </p:clrVal>
                                          </p:val>
                                        </p:tav>
                                      </p:tavLst>
                                    </p:anim>
                                    <p:set>
                                      <p:cBhvr>
                                        <p:cTn id="9" dur="80"/>
                                        <p:tgtEl>
                                          <p:spTgt spid="107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42" presetClass="path" presetSubtype="0" accel="50000" decel="50000" fill="hold" nodeType="withEffect">
                                  <p:stCondLst>
                                    <p:cond delay="0"/>
                                  </p:stCondLst>
                                  <p:childTnLst>
                                    <p:animMotion origin="layout" path="M 3.33333E-6 -0.15538 L 3.33333E-6 4.04624E-6 " pathEditMode="relative" rAng="0" ptsTypes="AA">
                                      <p:cBhvr>
                                        <p:cTn id="16" dur="2000" fill="hold"/>
                                        <p:tgtEl>
                                          <p:spTgt spid="7"/>
                                        </p:tgtEl>
                                        <p:attrNameLst>
                                          <p:attrName>ppt_x</p:attrName>
                                          <p:attrName>ppt_y</p:attrName>
                                        </p:attrNameLst>
                                      </p:cBhvr>
                                      <p:rCtr x="0" y="7769"/>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1.38889E-6 -6.76301E-6 C 0.03993 0.02982 0.08003 0.05988 0.09687 0.0423 C 0.11371 0.02473 0.10086 -0.0807 0.10156 -0.10567 " pathEditMode="relative" ptsTypes="aaA">
                                      <p:cBhvr>
                                        <p:cTn id="20" dur="2000" fill="hold"/>
                                        <p:tgtEl>
                                          <p:spTgt spid="7"/>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xit" presetSubtype="26" fill="hold" nodeType="clickEffect">
                                  <p:stCondLst>
                                    <p:cond delay="0"/>
                                  </p:stCondLst>
                                  <p:childTnLst>
                                    <p:animEffect transition="out" filter="barn(inHorizontal)">
                                      <p:cBhvr>
                                        <p:cTn id="24" dur="500"/>
                                        <p:tgtEl>
                                          <p:spTgt spid="107532"/>
                                        </p:tgtEl>
                                      </p:cBhvr>
                                    </p:animEffect>
                                    <p:set>
                                      <p:cBhvr>
                                        <p:cTn id="25" dur="1" fill="hold">
                                          <p:stCondLst>
                                            <p:cond delay="499"/>
                                          </p:stCondLst>
                                        </p:cTn>
                                        <p:tgtEl>
                                          <p:spTgt spid="107532"/>
                                        </p:tgtEl>
                                        <p:attrNameLst>
                                          <p:attrName>style.visibility</p:attrName>
                                        </p:attrNameLst>
                                      </p:cBhvr>
                                      <p:to>
                                        <p:strVal val="hidden"/>
                                      </p:to>
                                    </p:set>
                                  </p:childTnLst>
                                </p:cTn>
                              </p:par>
                              <p:par>
                                <p:cTn id="26" presetID="16" presetClass="exit" presetSubtype="26" fill="hold" nodeType="withEffect">
                                  <p:stCondLst>
                                    <p:cond delay="0"/>
                                  </p:stCondLst>
                                  <p:childTnLst>
                                    <p:animEffect transition="out" filter="barn(in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6" presetClass="exit" presetSubtype="26" fill="hold" nodeType="withEffect">
                                  <p:stCondLst>
                                    <p:cond delay="0"/>
                                  </p:stCondLst>
                                  <p:childTnLst>
                                    <p:animEffect transition="out" filter="barn(in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6" presetClass="exit" presetSubtype="26" fill="hold" nodeType="withEffect">
                                  <p:stCondLst>
                                    <p:cond delay="0"/>
                                  </p:stCondLst>
                                  <p:childTnLst>
                                    <p:animEffect transition="out" filter="barn(in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6" presetClass="exit" presetSubtype="26" fill="hold" nodeType="withEffect">
                                  <p:stCondLst>
                                    <p:cond delay="0"/>
                                  </p:stCondLst>
                                  <p:childTnLst>
                                    <p:animEffect transition="out" filter="barn(in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6" presetClass="exit" presetSubtype="26" fill="hold" grpId="0" nodeType="withEffect">
                                  <p:stCondLst>
                                    <p:cond delay="0"/>
                                  </p:stCondLst>
                                  <p:iterate type="lt">
                                    <p:tmPct val="0"/>
                                  </p:iterate>
                                  <p:childTnLst>
                                    <p:animEffect transition="out" filter="barn(inHorizontal)">
                                      <p:cBhvr>
                                        <p:cTn id="39" dur="500"/>
                                        <p:tgtEl>
                                          <p:spTgt spid="107533"/>
                                        </p:tgtEl>
                                      </p:cBhvr>
                                    </p:animEffect>
                                    <p:set>
                                      <p:cBhvr>
                                        <p:cTn id="40" dur="1" fill="hold">
                                          <p:stCondLst>
                                            <p:cond delay="499"/>
                                          </p:stCondLst>
                                        </p:cTn>
                                        <p:tgtEl>
                                          <p:spTgt spid="107533"/>
                                        </p:tgtEl>
                                        <p:attrNameLst>
                                          <p:attrName>style.visibility</p:attrName>
                                        </p:attrNameLst>
                                      </p:cBhvr>
                                      <p:to>
                                        <p:strVal val="hidden"/>
                                      </p:to>
                                    </p:set>
                                  </p:childTnLst>
                                </p:cTn>
                              </p:par>
                              <p:par>
                                <p:cTn id="41" presetID="16" presetClass="exit" presetSubtype="26" fill="hold" grpId="0" nodeType="withEffect">
                                  <p:stCondLst>
                                    <p:cond delay="0"/>
                                  </p:stCondLst>
                                  <p:childTnLst>
                                    <p:animEffect transition="out" filter="barn(inHorizontal)">
                                      <p:cBhvr>
                                        <p:cTn id="42" dur="500"/>
                                        <p:tgtEl>
                                          <p:spTgt spid="107534"/>
                                        </p:tgtEl>
                                      </p:cBhvr>
                                    </p:animEffect>
                                    <p:set>
                                      <p:cBhvr>
                                        <p:cTn id="43" dur="1" fill="hold">
                                          <p:stCondLst>
                                            <p:cond delay="499"/>
                                          </p:stCondLst>
                                        </p:cTn>
                                        <p:tgtEl>
                                          <p:spTgt spid="107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3" grpId="0"/>
      <p:bldP spid="107533" grpId="1"/>
      <p:bldP spid="1075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172200" y="2743200"/>
            <a:ext cx="1219200" cy="1219200"/>
            <a:chOff x="4464" y="2208"/>
            <a:chExt cx="768" cy="768"/>
          </a:xfrm>
        </p:grpSpPr>
        <p:sp>
          <p:nvSpPr>
            <p:cNvPr id="13363" name="AutoShape 5"/>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4" name="AutoShape 6"/>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5" name="AutoShape 7"/>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6" name="AutoShape 8"/>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7" name="AutoShape 9"/>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8" name="AutoShape 10"/>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9" name="AutoShape 11"/>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70" name="AutoShape 12"/>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10641" name="Text Box 49"/>
          <p:cNvSpPr txBox="1">
            <a:spLocks noChangeArrowheads="1"/>
          </p:cNvSpPr>
          <p:nvPr/>
        </p:nvSpPr>
        <p:spPr bwMode="auto">
          <a:xfrm>
            <a:off x="42863" y="1309688"/>
            <a:ext cx="6553200" cy="42068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b)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Cách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2: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Mỗi</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có</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diện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tích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toàn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phần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là</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2 x 2 x 6 = 24 (cm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Diện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tích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toàn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phần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của</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3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lập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phương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là</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24 x 3 = 72 ( 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Diện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tích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không</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cần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sơn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của</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cho</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là</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2 x 2 x 4 = 16 ( 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Diện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tích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cần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sơn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của</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cho</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là</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72 – 16 = 56(cm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Đáp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số</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56(cm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p:txBody>
      </p:sp>
      <p:grpSp>
        <p:nvGrpSpPr>
          <p:cNvPr id="13316" name="Group 50"/>
          <p:cNvGrpSpPr>
            <a:grpSpLocks/>
          </p:cNvGrpSpPr>
          <p:nvPr/>
        </p:nvGrpSpPr>
        <p:grpSpPr bwMode="auto">
          <a:xfrm>
            <a:off x="109538" y="219075"/>
            <a:ext cx="8382000" cy="609600"/>
            <a:chOff x="240" y="228"/>
            <a:chExt cx="5280" cy="384"/>
          </a:xfrm>
        </p:grpSpPr>
        <p:sp>
          <p:nvSpPr>
            <p:cNvPr id="13361" name="Line 51"/>
            <p:cNvSpPr>
              <a:spLocks noChangeShapeType="1"/>
            </p:cNvSpPr>
            <p:nvPr/>
          </p:nvSpPr>
          <p:spPr bwMode="auto">
            <a:xfrm>
              <a:off x="240" y="24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2" name="Line 52"/>
            <p:cNvSpPr>
              <a:spLocks noChangeShapeType="1"/>
            </p:cNvSpPr>
            <p:nvPr/>
          </p:nvSpPr>
          <p:spPr bwMode="auto">
            <a:xfrm>
              <a:off x="240" y="22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13317" name="Group 53"/>
          <p:cNvGrpSpPr>
            <a:grpSpLocks/>
          </p:cNvGrpSpPr>
          <p:nvPr/>
        </p:nvGrpSpPr>
        <p:grpSpPr bwMode="auto">
          <a:xfrm>
            <a:off x="381000" y="5886450"/>
            <a:ext cx="8382000" cy="609600"/>
            <a:chOff x="240" y="3708"/>
            <a:chExt cx="5280" cy="384"/>
          </a:xfrm>
        </p:grpSpPr>
        <p:sp>
          <p:nvSpPr>
            <p:cNvPr id="13359" name="Line 54"/>
            <p:cNvSpPr>
              <a:spLocks noChangeShapeType="1"/>
            </p:cNvSpPr>
            <p:nvPr/>
          </p:nvSpPr>
          <p:spPr bwMode="auto">
            <a:xfrm>
              <a:off x="240" y="4080"/>
              <a:ext cx="5280" cy="0"/>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60" name="Line 55"/>
            <p:cNvSpPr>
              <a:spLocks noChangeShapeType="1"/>
            </p:cNvSpPr>
            <p:nvPr/>
          </p:nvSpPr>
          <p:spPr bwMode="auto">
            <a:xfrm>
              <a:off x="5520" y="3708"/>
              <a:ext cx="0" cy="384"/>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pic>
        <p:nvPicPr>
          <p:cNvPr id="110677" name="Picture 85"/>
          <p:cNvPicPr>
            <a:picLocks noChangeAspect="1" noChangeArrowheads="1"/>
          </p:cNvPicPr>
          <p:nvPr/>
        </p:nvPicPr>
        <p:blipFill>
          <a:blip r:embed="rId2">
            <a:clrChange>
              <a:clrFrom>
                <a:srgbClr val="000C95"/>
              </a:clrFrom>
              <a:clrTo>
                <a:srgbClr val="000C95">
                  <a:alpha val="0"/>
                </a:srgbClr>
              </a:clrTo>
            </a:clrChange>
            <a:extLst>
              <a:ext uri="{28A0092B-C50C-407E-A947-70E740481C1C}">
                <a14:useLocalDpi xmlns:a14="http://schemas.microsoft.com/office/drawing/2010/main" val="0"/>
              </a:ext>
            </a:extLst>
          </a:blip>
          <a:srcRect/>
          <a:stretch>
            <a:fillRect/>
          </a:stretch>
        </p:blipFill>
        <p:spPr bwMode="auto">
          <a:xfrm>
            <a:off x="4576763" y="1371600"/>
            <a:ext cx="15811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78" name="Picture 86"/>
          <p:cNvPicPr>
            <a:picLocks noChangeAspect="1" noChangeArrowheads="1"/>
          </p:cNvPicPr>
          <p:nvPr/>
        </p:nvPicPr>
        <p:blipFill>
          <a:blip r:embed="rId3">
            <a:clrChange>
              <a:clrFrom>
                <a:srgbClr val="000C95"/>
              </a:clrFrom>
              <a:clrTo>
                <a:srgbClr val="000C95">
                  <a:alpha val="0"/>
                </a:srgbClr>
              </a:clrTo>
            </a:clrChange>
            <a:extLst>
              <a:ext uri="{28A0092B-C50C-407E-A947-70E740481C1C}">
                <a14:useLocalDpi xmlns:a14="http://schemas.microsoft.com/office/drawing/2010/main" val="0"/>
              </a:ext>
            </a:extLst>
          </a:blip>
          <a:srcRect/>
          <a:stretch>
            <a:fillRect/>
          </a:stretch>
        </p:blipFill>
        <p:spPr bwMode="auto">
          <a:xfrm>
            <a:off x="7648575" y="2133600"/>
            <a:ext cx="14954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79" name="Picture 87"/>
          <p:cNvPicPr>
            <a:picLocks noChangeAspect="1" noChangeArrowheads="1"/>
          </p:cNvPicPr>
          <p:nvPr/>
        </p:nvPicPr>
        <p:blipFill>
          <a:blip r:embed="rId4">
            <a:clrChange>
              <a:clrFrom>
                <a:srgbClr val="000C95"/>
              </a:clrFrom>
              <a:clrTo>
                <a:srgbClr val="000C95">
                  <a:alpha val="0"/>
                </a:srgbClr>
              </a:clrTo>
            </a:clrChange>
            <a:extLst>
              <a:ext uri="{28A0092B-C50C-407E-A947-70E740481C1C}">
                <a14:useLocalDpi xmlns:a14="http://schemas.microsoft.com/office/drawing/2010/main" val="0"/>
              </a:ext>
            </a:extLst>
          </a:blip>
          <a:srcRect/>
          <a:stretch>
            <a:fillRect/>
          </a:stretch>
        </p:blipFill>
        <p:spPr bwMode="auto">
          <a:xfrm>
            <a:off x="6143625" y="2709863"/>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7"/>
          <p:cNvGrpSpPr>
            <a:grpSpLocks/>
          </p:cNvGrpSpPr>
          <p:nvPr/>
        </p:nvGrpSpPr>
        <p:grpSpPr bwMode="auto">
          <a:xfrm>
            <a:off x="6181725" y="1814513"/>
            <a:ext cx="1219200" cy="1219200"/>
            <a:chOff x="4656" y="2448"/>
            <a:chExt cx="768" cy="768"/>
          </a:xfrm>
        </p:grpSpPr>
        <p:sp>
          <p:nvSpPr>
            <p:cNvPr id="13351" name="AutoShape 98"/>
            <p:cNvSpPr>
              <a:spLocks noChangeArrowheads="1"/>
            </p:cNvSpPr>
            <p:nvPr/>
          </p:nvSpPr>
          <p:spPr bwMode="auto">
            <a:xfrm>
              <a:off x="4752"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2" name="AutoShape 99"/>
            <p:cNvSpPr>
              <a:spLocks noChangeArrowheads="1"/>
            </p:cNvSpPr>
            <p:nvPr/>
          </p:nvSpPr>
          <p:spPr bwMode="auto">
            <a:xfrm>
              <a:off x="4752"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3" name="AutoShape 100"/>
            <p:cNvSpPr>
              <a:spLocks noChangeArrowheads="1"/>
            </p:cNvSpPr>
            <p:nvPr/>
          </p:nvSpPr>
          <p:spPr bwMode="auto">
            <a:xfrm>
              <a:off x="5040" y="273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4" name="AutoShape 101"/>
            <p:cNvSpPr>
              <a:spLocks noChangeArrowheads="1"/>
            </p:cNvSpPr>
            <p:nvPr/>
          </p:nvSpPr>
          <p:spPr bwMode="auto">
            <a:xfrm>
              <a:off x="4656"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5" name="AutoShape 102"/>
            <p:cNvSpPr>
              <a:spLocks noChangeArrowheads="1"/>
            </p:cNvSpPr>
            <p:nvPr/>
          </p:nvSpPr>
          <p:spPr bwMode="auto">
            <a:xfrm>
              <a:off x="4944" y="283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6" name="AutoShape 103"/>
            <p:cNvSpPr>
              <a:spLocks noChangeArrowheads="1"/>
            </p:cNvSpPr>
            <p:nvPr/>
          </p:nvSpPr>
          <p:spPr bwMode="auto">
            <a:xfrm>
              <a:off x="4656"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7" name="AutoShape 104"/>
            <p:cNvSpPr>
              <a:spLocks noChangeArrowheads="1"/>
            </p:cNvSpPr>
            <p:nvPr/>
          </p:nvSpPr>
          <p:spPr bwMode="auto">
            <a:xfrm>
              <a:off x="5040" y="244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8" name="AutoShape 105"/>
            <p:cNvSpPr>
              <a:spLocks noChangeArrowheads="1"/>
            </p:cNvSpPr>
            <p:nvPr/>
          </p:nvSpPr>
          <p:spPr bwMode="auto">
            <a:xfrm>
              <a:off x="4944" y="254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6" name="Group 106"/>
          <p:cNvGrpSpPr>
            <a:grpSpLocks/>
          </p:cNvGrpSpPr>
          <p:nvPr/>
        </p:nvGrpSpPr>
        <p:grpSpPr bwMode="auto">
          <a:xfrm>
            <a:off x="7096125" y="2743200"/>
            <a:ext cx="1219200" cy="1219200"/>
            <a:chOff x="4464" y="2208"/>
            <a:chExt cx="768" cy="768"/>
          </a:xfrm>
        </p:grpSpPr>
        <p:sp>
          <p:nvSpPr>
            <p:cNvPr id="13343" name="AutoShape 107"/>
            <p:cNvSpPr>
              <a:spLocks noChangeArrowheads="1"/>
            </p:cNvSpPr>
            <p:nvPr/>
          </p:nvSpPr>
          <p:spPr bwMode="auto">
            <a:xfrm>
              <a:off x="4560"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4" name="AutoShape 108"/>
            <p:cNvSpPr>
              <a:spLocks noChangeArrowheads="1"/>
            </p:cNvSpPr>
            <p:nvPr/>
          </p:nvSpPr>
          <p:spPr bwMode="auto">
            <a:xfrm>
              <a:off x="4848" y="2496"/>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5" name="AutoShape 109"/>
            <p:cNvSpPr>
              <a:spLocks noChangeArrowheads="1"/>
            </p:cNvSpPr>
            <p:nvPr/>
          </p:nvSpPr>
          <p:spPr bwMode="auto">
            <a:xfrm>
              <a:off x="4560"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6" name="AutoShape 110"/>
            <p:cNvSpPr>
              <a:spLocks noChangeArrowheads="1"/>
            </p:cNvSpPr>
            <p:nvPr/>
          </p:nvSpPr>
          <p:spPr bwMode="auto">
            <a:xfrm>
              <a:off x="4848" y="2208"/>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7" name="AutoShape 111"/>
            <p:cNvSpPr>
              <a:spLocks noChangeArrowheads="1"/>
            </p:cNvSpPr>
            <p:nvPr/>
          </p:nvSpPr>
          <p:spPr bwMode="auto">
            <a:xfrm>
              <a:off x="4464"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8" name="AutoShape 112"/>
            <p:cNvSpPr>
              <a:spLocks noChangeArrowheads="1"/>
            </p:cNvSpPr>
            <p:nvPr/>
          </p:nvSpPr>
          <p:spPr bwMode="auto">
            <a:xfrm>
              <a:off x="4464"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9" name="AutoShape 113"/>
            <p:cNvSpPr>
              <a:spLocks noChangeArrowheads="1"/>
            </p:cNvSpPr>
            <p:nvPr/>
          </p:nvSpPr>
          <p:spPr bwMode="auto">
            <a:xfrm>
              <a:off x="4752" y="2592"/>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50" name="AutoShape 114"/>
            <p:cNvSpPr>
              <a:spLocks noChangeArrowheads="1"/>
            </p:cNvSpPr>
            <p:nvPr/>
          </p:nvSpPr>
          <p:spPr bwMode="auto">
            <a:xfrm>
              <a:off x="4752" y="2304"/>
              <a:ext cx="384" cy="384"/>
            </a:xfrm>
            <a:prstGeom prst="cube">
              <a:avLst>
                <a:gd name="adj" fmla="val 25000"/>
              </a:avLst>
            </a:prstGeom>
            <a:solidFill>
              <a:schemeClr val="accent1"/>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7" name="Group 115"/>
          <p:cNvGrpSpPr>
            <a:grpSpLocks/>
          </p:cNvGrpSpPr>
          <p:nvPr/>
        </p:nvGrpSpPr>
        <p:grpSpPr bwMode="auto">
          <a:xfrm>
            <a:off x="6172200" y="871538"/>
            <a:ext cx="1219200" cy="1219200"/>
            <a:chOff x="4656" y="2448"/>
            <a:chExt cx="768" cy="768"/>
          </a:xfrm>
        </p:grpSpPr>
        <p:sp>
          <p:nvSpPr>
            <p:cNvPr id="13335" name="AutoShape 116"/>
            <p:cNvSpPr>
              <a:spLocks noChangeArrowheads="1"/>
            </p:cNvSpPr>
            <p:nvPr/>
          </p:nvSpPr>
          <p:spPr bwMode="auto">
            <a:xfrm>
              <a:off x="4752" y="2736"/>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6" name="AutoShape 117"/>
            <p:cNvSpPr>
              <a:spLocks noChangeArrowheads="1"/>
            </p:cNvSpPr>
            <p:nvPr/>
          </p:nvSpPr>
          <p:spPr bwMode="auto">
            <a:xfrm>
              <a:off x="4752" y="2448"/>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7" name="AutoShape 118"/>
            <p:cNvSpPr>
              <a:spLocks noChangeArrowheads="1"/>
            </p:cNvSpPr>
            <p:nvPr/>
          </p:nvSpPr>
          <p:spPr bwMode="auto">
            <a:xfrm>
              <a:off x="5040" y="2736"/>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8" name="AutoShape 119"/>
            <p:cNvSpPr>
              <a:spLocks noChangeArrowheads="1"/>
            </p:cNvSpPr>
            <p:nvPr/>
          </p:nvSpPr>
          <p:spPr bwMode="auto">
            <a:xfrm>
              <a:off x="4656" y="2832"/>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9" name="AutoShape 120"/>
            <p:cNvSpPr>
              <a:spLocks noChangeArrowheads="1"/>
            </p:cNvSpPr>
            <p:nvPr/>
          </p:nvSpPr>
          <p:spPr bwMode="auto">
            <a:xfrm>
              <a:off x="4944" y="2832"/>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0" name="AutoShape 121"/>
            <p:cNvSpPr>
              <a:spLocks noChangeArrowheads="1"/>
            </p:cNvSpPr>
            <p:nvPr/>
          </p:nvSpPr>
          <p:spPr bwMode="auto">
            <a:xfrm>
              <a:off x="4656" y="2544"/>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1" name="AutoShape 122"/>
            <p:cNvSpPr>
              <a:spLocks noChangeArrowheads="1"/>
            </p:cNvSpPr>
            <p:nvPr/>
          </p:nvSpPr>
          <p:spPr bwMode="auto">
            <a:xfrm>
              <a:off x="5040" y="2448"/>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42" name="AutoShape 123"/>
            <p:cNvSpPr>
              <a:spLocks noChangeArrowheads="1"/>
            </p:cNvSpPr>
            <p:nvPr/>
          </p:nvSpPr>
          <p:spPr bwMode="auto">
            <a:xfrm>
              <a:off x="4944" y="2544"/>
              <a:ext cx="384" cy="384"/>
            </a:xfrm>
            <a:prstGeom prst="cube">
              <a:avLst>
                <a:gd name="adj" fmla="val 25000"/>
              </a:avLst>
            </a:prstGeom>
            <a:solidFill>
              <a:srgbClr val="FF00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grpSp>
        <p:nvGrpSpPr>
          <p:cNvPr id="8" name="Group 124"/>
          <p:cNvGrpSpPr>
            <a:grpSpLocks/>
          </p:cNvGrpSpPr>
          <p:nvPr/>
        </p:nvGrpSpPr>
        <p:grpSpPr bwMode="auto">
          <a:xfrm>
            <a:off x="7772400" y="2743200"/>
            <a:ext cx="1219200" cy="1219200"/>
            <a:chOff x="4464" y="2208"/>
            <a:chExt cx="768" cy="768"/>
          </a:xfrm>
        </p:grpSpPr>
        <p:sp>
          <p:nvSpPr>
            <p:cNvPr id="13327" name="AutoShape 125"/>
            <p:cNvSpPr>
              <a:spLocks noChangeArrowheads="1"/>
            </p:cNvSpPr>
            <p:nvPr/>
          </p:nvSpPr>
          <p:spPr bwMode="auto">
            <a:xfrm>
              <a:off x="4560" y="2496"/>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28" name="AutoShape 126"/>
            <p:cNvSpPr>
              <a:spLocks noChangeArrowheads="1"/>
            </p:cNvSpPr>
            <p:nvPr/>
          </p:nvSpPr>
          <p:spPr bwMode="auto">
            <a:xfrm>
              <a:off x="4848" y="2496"/>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29" name="AutoShape 127"/>
            <p:cNvSpPr>
              <a:spLocks noChangeArrowheads="1"/>
            </p:cNvSpPr>
            <p:nvPr/>
          </p:nvSpPr>
          <p:spPr bwMode="auto">
            <a:xfrm>
              <a:off x="4560" y="2208"/>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0" name="AutoShape 128"/>
            <p:cNvSpPr>
              <a:spLocks noChangeArrowheads="1"/>
            </p:cNvSpPr>
            <p:nvPr/>
          </p:nvSpPr>
          <p:spPr bwMode="auto">
            <a:xfrm>
              <a:off x="4848" y="2208"/>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1" name="AutoShape 129"/>
            <p:cNvSpPr>
              <a:spLocks noChangeArrowheads="1"/>
            </p:cNvSpPr>
            <p:nvPr/>
          </p:nvSpPr>
          <p:spPr bwMode="auto">
            <a:xfrm>
              <a:off x="4464" y="2592"/>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2" name="AutoShape 130"/>
            <p:cNvSpPr>
              <a:spLocks noChangeArrowheads="1"/>
            </p:cNvSpPr>
            <p:nvPr/>
          </p:nvSpPr>
          <p:spPr bwMode="auto">
            <a:xfrm>
              <a:off x="4464" y="2304"/>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3" name="AutoShape 131"/>
            <p:cNvSpPr>
              <a:spLocks noChangeArrowheads="1"/>
            </p:cNvSpPr>
            <p:nvPr/>
          </p:nvSpPr>
          <p:spPr bwMode="auto">
            <a:xfrm>
              <a:off x="4752" y="2592"/>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
          <p:nvSpPr>
            <p:cNvPr id="13334" name="AutoShape 132"/>
            <p:cNvSpPr>
              <a:spLocks noChangeArrowheads="1"/>
            </p:cNvSpPr>
            <p:nvPr/>
          </p:nvSpPr>
          <p:spPr bwMode="auto">
            <a:xfrm>
              <a:off x="4752" y="2304"/>
              <a:ext cx="384" cy="384"/>
            </a:xfrm>
            <a:prstGeom prst="cube">
              <a:avLst>
                <a:gd name="adj" fmla="val 25000"/>
              </a:avLst>
            </a:prstGeom>
            <a:solidFill>
              <a:srgbClr val="663300"/>
            </a:solidFill>
            <a:ln w="19050">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grpSp>
      <p:sp>
        <p:nvSpPr>
          <p:cNvPr id="110725" name="Text Box 133"/>
          <p:cNvSpPr txBox="1">
            <a:spLocks noChangeArrowheads="1"/>
          </p:cNvSpPr>
          <p:nvPr/>
        </p:nvSpPr>
        <p:spPr bwMode="auto">
          <a:xfrm>
            <a:off x="342900" y="1309688"/>
            <a:ext cx="5486400" cy="26828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Cách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1: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Số</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mặt</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cần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sơn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của</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cho</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5 + 4 + 5 = 14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mặt</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Diện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tích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cần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sơn</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của</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hình</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đã</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cho</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là</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2 x 2 x 14 = 56 (cm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Đáp</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r>
              <a:rPr kumimoji="0" lang="en-US" sz="2000" b="0" i="0" u="none" strike="noStrike" kern="1200" cap="none" spc="0" normalizeH="0" baseline="0" noProof="0" dirty="0" err="1">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số</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56 (cm</a:t>
            </a:r>
            <a:r>
              <a:rPr kumimoji="0" lang="en-US" sz="2000" b="0" i="0" u="none" strike="noStrike" kern="1200" cap="none" spc="0" normalizeH="0" baseline="3000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2</a:t>
            </a: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			</a:t>
            </a:r>
          </a:p>
        </p:txBody>
      </p:sp>
      <p:sp>
        <p:nvSpPr>
          <p:cNvPr id="110726" name="Text Box 134"/>
          <p:cNvSpPr txBox="1">
            <a:spLocks noChangeArrowheads="1"/>
          </p:cNvSpPr>
          <p:nvPr/>
        </p:nvSpPr>
        <p:spPr bwMode="auto">
          <a:xfrm>
            <a:off x="42863" y="1309688"/>
            <a:ext cx="838200" cy="3968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FF"/>
                </a:solidFill>
                <a:effectLst>
                  <a:outerShdw blurRad="38100" dist="38100" dir="2700000" algn="tl">
                    <a:srgbClr val="000000"/>
                  </a:outerShdw>
                </a:effectLst>
                <a:uLnTx/>
                <a:uFillTx/>
                <a:latin typeface="Tahoma" panose="020B0604030504040204" pitchFamily="34" charset="0"/>
                <a:ea typeface="+mn-ea"/>
                <a:cs typeface="+mn-cs"/>
              </a:rPr>
              <a:t>b)</a:t>
            </a:r>
          </a:p>
        </p:txBody>
      </p:sp>
    </p:spTree>
    <p:extLst>
      <p:ext uri="{BB962C8B-B14F-4D97-AF65-F5344CB8AC3E}">
        <p14:creationId xmlns:p14="http://schemas.microsoft.com/office/powerpoint/2010/main" val="392093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10726"/>
                                        </p:tgtEl>
                                        <p:attrNameLst>
                                          <p:attrName>style.visibility</p:attrName>
                                        </p:attrNameLst>
                                      </p:cBhvr>
                                      <p:to>
                                        <p:strVal val="visible"/>
                                      </p:to>
                                    </p:set>
                                    <p:animEffect transition="in" filter="barn(inHorizontal)">
                                      <p:cBhvr>
                                        <p:cTn id="7" dur="500"/>
                                        <p:tgtEl>
                                          <p:spTgt spid="110726"/>
                                        </p:tgtEl>
                                      </p:cBhvr>
                                    </p:animEffect>
                                  </p:childTnLst>
                                </p:cTn>
                              </p:par>
                              <p:par>
                                <p:cTn id="8" presetID="1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2000"/>
                                        <p:tgtEl>
                                          <p:spTgt spid="5"/>
                                        </p:tgtEl>
                                      </p:cBhvr>
                                    </p:animEffect>
                                  </p:childTnLst>
                                </p:cTn>
                              </p:par>
                              <p:par>
                                <p:cTn id="11" presetID="1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plus(in)">
                                      <p:cBhvr>
                                        <p:cTn id="13" dur="2000"/>
                                        <p:tgtEl>
                                          <p:spTgt spid="2"/>
                                        </p:tgtEl>
                                      </p:cBhvr>
                                    </p:animEffect>
                                  </p:childTnLst>
                                </p:cTn>
                              </p:par>
                              <p:par>
                                <p:cTn id="14" presetID="1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0 -0.00185 C -0.03056 0.01017 -0.06111 0.0222 -0.07795 0.01434 C -0.09462 0.00647 -0.09705 -0.03838 -0.1 -0.04879 " pathEditMode="relative" rAng="0" ptsTypes="aaA">
                                      <p:cBhvr>
                                        <p:cTn id="20" dur="2000" fill="hold"/>
                                        <p:tgtEl>
                                          <p:spTgt spid="5"/>
                                        </p:tgtEl>
                                        <p:attrNameLst>
                                          <p:attrName>ppt_x</p:attrName>
                                          <p:attrName>ppt_y</p:attrName>
                                        </p:attrNameLst>
                                      </p:cBhvr>
                                      <p:rCtr x="-5000" y="-1156"/>
                                    </p:animMotion>
                                  </p:childTnLst>
                                </p:cTn>
                              </p:par>
                              <p:par>
                                <p:cTn id="21" presetID="0" presetClass="path" presetSubtype="0" accel="50000" decel="50000" fill="hold" nodeType="withEffect">
                                  <p:stCondLst>
                                    <p:cond delay="0"/>
                                  </p:stCondLst>
                                  <p:childTnLst>
                                    <p:animMotion origin="layout" path="M 0.0151 4.04624E-6 C -0.01372 0.05086 -0.04219 0.10196 -0.03664 0.11422 C -0.03091 0.12647 0.00955 0.10011 0.05 0.07398 " pathEditMode="relative" rAng="0" ptsTypes="aaA">
                                      <p:cBhvr>
                                        <p:cTn id="22" dur="2000" fill="hold"/>
                                        <p:tgtEl>
                                          <p:spTgt spid="6"/>
                                        </p:tgtEl>
                                        <p:attrNameLst>
                                          <p:attrName>ppt_x</p:attrName>
                                          <p:attrName>ppt_y</p:attrName>
                                        </p:attrNameLst>
                                      </p:cBhvr>
                                      <p:rCtr x="-1128" y="6312"/>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xit" presetSubtype="10" fill="hold" nodeType="clickEffect">
                                  <p:stCondLst>
                                    <p:cond delay="0"/>
                                  </p:stCondLst>
                                  <p:childTnLst>
                                    <p:animEffect transition="out" filter="randombar(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4" presetClass="exit" presetSubtype="10" fill="hold" nodeType="withEffect">
                                  <p:stCondLst>
                                    <p:cond delay="0"/>
                                  </p:stCondLst>
                                  <p:childTnLst>
                                    <p:animEffect transition="out" filter="randombar(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4" presetClass="entr" presetSubtype="10" fill="hold" nodeType="withEffect">
                                  <p:stCondLst>
                                    <p:cond delay="0"/>
                                  </p:stCondLst>
                                  <p:childTnLst>
                                    <p:set>
                                      <p:cBhvr>
                                        <p:cTn id="32" dur="1" fill="hold">
                                          <p:stCondLst>
                                            <p:cond delay="0"/>
                                          </p:stCondLst>
                                        </p:cTn>
                                        <p:tgtEl>
                                          <p:spTgt spid="110678"/>
                                        </p:tgtEl>
                                        <p:attrNameLst>
                                          <p:attrName>style.visibility</p:attrName>
                                        </p:attrNameLst>
                                      </p:cBhvr>
                                      <p:to>
                                        <p:strVal val="visible"/>
                                      </p:to>
                                    </p:set>
                                    <p:animEffect transition="in" filter="randombar(horizontal)">
                                      <p:cBhvr>
                                        <p:cTn id="33" dur="500"/>
                                        <p:tgtEl>
                                          <p:spTgt spid="110678"/>
                                        </p:tgtEl>
                                      </p:cBhvr>
                                    </p:animEffect>
                                  </p:childTnLst>
                                </p:cTn>
                              </p:par>
                              <p:par>
                                <p:cTn id="34" presetID="14" presetClass="entr" presetSubtype="10" fill="hold" nodeType="withEffect">
                                  <p:stCondLst>
                                    <p:cond delay="0"/>
                                  </p:stCondLst>
                                  <p:childTnLst>
                                    <p:set>
                                      <p:cBhvr>
                                        <p:cTn id="35" dur="1" fill="hold">
                                          <p:stCondLst>
                                            <p:cond delay="0"/>
                                          </p:stCondLst>
                                        </p:cTn>
                                        <p:tgtEl>
                                          <p:spTgt spid="110677"/>
                                        </p:tgtEl>
                                        <p:attrNameLst>
                                          <p:attrName>style.visibility</p:attrName>
                                        </p:attrNameLst>
                                      </p:cBhvr>
                                      <p:to>
                                        <p:strVal val="visible"/>
                                      </p:to>
                                    </p:set>
                                    <p:animEffect transition="in" filter="randombar(horizontal)">
                                      <p:cBhvr>
                                        <p:cTn id="36" dur="500"/>
                                        <p:tgtEl>
                                          <p:spTgt spid="110677"/>
                                        </p:tgtEl>
                                      </p:cBhvr>
                                    </p:animEffect>
                                  </p:childTnLst>
                                </p:cTn>
                              </p:par>
                              <p:par>
                                <p:cTn id="37" presetID="9" presetClass="entr" presetSubtype="0" fill="hold" nodeType="withEffect">
                                  <p:stCondLst>
                                    <p:cond delay="0"/>
                                  </p:stCondLst>
                                  <p:childTnLst>
                                    <p:set>
                                      <p:cBhvr>
                                        <p:cTn id="38" dur="1" fill="hold">
                                          <p:stCondLst>
                                            <p:cond delay="0"/>
                                          </p:stCondLst>
                                        </p:cTn>
                                        <p:tgtEl>
                                          <p:spTgt spid="110679"/>
                                        </p:tgtEl>
                                        <p:attrNameLst>
                                          <p:attrName>style.visibility</p:attrName>
                                        </p:attrNameLst>
                                      </p:cBhvr>
                                      <p:to>
                                        <p:strVal val="visible"/>
                                      </p:to>
                                    </p:set>
                                    <p:animEffect transition="in" filter="dissolve">
                                      <p:cBhvr>
                                        <p:cTn id="39" dur="500"/>
                                        <p:tgtEl>
                                          <p:spTgt spid="1106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xit" presetSubtype="10" fill="hold" nodeType="clickEffect">
                                  <p:stCondLst>
                                    <p:cond delay="0"/>
                                  </p:stCondLst>
                                  <p:childTnLst>
                                    <p:animEffect transition="out" filter="randombar(horizontal)">
                                      <p:cBhvr>
                                        <p:cTn id="43" dur="500"/>
                                        <p:tgtEl>
                                          <p:spTgt spid="110677"/>
                                        </p:tgtEl>
                                      </p:cBhvr>
                                    </p:animEffect>
                                    <p:set>
                                      <p:cBhvr>
                                        <p:cTn id="44" dur="1" fill="hold">
                                          <p:stCondLst>
                                            <p:cond delay="499"/>
                                          </p:stCondLst>
                                        </p:cTn>
                                        <p:tgtEl>
                                          <p:spTgt spid="110677"/>
                                        </p:tgtEl>
                                        <p:attrNameLst>
                                          <p:attrName>style.visibility</p:attrName>
                                        </p:attrNameLst>
                                      </p:cBhvr>
                                      <p:to>
                                        <p:strVal val="hidden"/>
                                      </p:to>
                                    </p:set>
                                  </p:childTnLst>
                                </p:cTn>
                              </p:par>
                              <p:par>
                                <p:cTn id="45" presetID="14" presetClass="exit" presetSubtype="10" fill="hold" nodeType="withEffect">
                                  <p:stCondLst>
                                    <p:cond delay="0"/>
                                  </p:stCondLst>
                                  <p:childTnLst>
                                    <p:animEffect transition="out" filter="randombar(horizontal)">
                                      <p:cBhvr>
                                        <p:cTn id="46" dur="500"/>
                                        <p:tgtEl>
                                          <p:spTgt spid="110678"/>
                                        </p:tgtEl>
                                      </p:cBhvr>
                                    </p:animEffect>
                                    <p:set>
                                      <p:cBhvr>
                                        <p:cTn id="47" dur="1" fill="hold">
                                          <p:stCondLst>
                                            <p:cond delay="499"/>
                                          </p:stCondLst>
                                        </p:cTn>
                                        <p:tgtEl>
                                          <p:spTgt spid="110678"/>
                                        </p:tgtEl>
                                        <p:attrNameLst>
                                          <p:attrName>style.visibility</p:attrName>
                                        </p:attrNameLst>
                                      </p:cBhvr>
                                      <p:to>
                                        <p:strVal val="hidden"/>
                                      </p:to>
                                    </p:set>
                                  </p:childTnLst>
                                </p:cTn>
                              </p:par>
                            </p:childTnLst>
                          </p:cTn>
                        </p:par>
                        <p:par>
                          <p:cTn id="48" fill="hold" nodeType="afterGroup">
                            <p:stCondLst>
                              <p:cond delay="500"/>
                            </p:stCondLst>
                            <p:childTnLst>
                              <p:par>
                                <p:cTn id="49" presetID="14" presetClass="entr" presetSubtype="1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par>
                          <p:cTn id="52" fill="hold" nodeType="afterGroup">
                            <p:stCondLst>
                              <p:cond delay="1000"/>
                            </p:stCondLst>
                            <p:childTnLst>
                              <p:par>
                                <p:cTn id="53" presetID="42" presetClass="path" presetSubtype="0" accel="50000" decel="50000" fill="hold" nodeType="afterEffect">
                                  <p:stCondLst>
                                    <p:cond delay="0"/>
                                  </p:stCondLst>
                                  <p:childTnLst>
                                    <p:animMotion origin="layout" path="M 3.33333E-6 2.94798E-6 L 0.00104 0.14034 " pathEditMode="relative" rAng="0" ptsTypes="AA">
                                      <p:cBhvr>
                                        <p:cTn id="54" dur="2000" fill="hold"/>
                                        <p:tgtEl>
                                          <p:spTgt spid="7"/>
                                        </p:tgtEl>
                                        <p:attrNameLst>
                                          <p:attrName>ppt_x</p:attrName>
                                          <p:attrName>ppt_y</p:attrName>
                                        </p:attrNameLst>
                                      </p:cBhvr>
                                      <p:rCtr x="52" y="7006"/>
                                    </p:animMotion>
                                  </p:childTnLst>
                                </p:cTn>
                              </p:par>
                              <p:par>
                                <p:cTn id="55" presetID="14" presetClass="entr" presetSubtype="1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childTnLst>
                          </p:cTn>
                        </p:par>
                        <p:par>
                          <p:cTn id="58" fill="hold" nodeType="afterGroup">
                            <p:stCondLst>
                              <p:cond delay="3000"/>
                            </p:stCondLst>
                            <p:childTnLst>
                              <p:par>
                                <p:cTn id="59" presetID="35" presetClass="path" presetSubtype="0" accel="50000" decel="50000" fill="hold" nodeType="afterEffect">
                                  <p:stCondLst>
                                    <p:cond delay="0"/>
                                  </p:stCondLst>
                                  <p:childTnLst>
                                    <p:animMotion origin="layout" path="M 0.01875 -3.69942E-6 L -0.07292 -3.69942E-6 " pathEditMode="relative" rAng="0" ptsTypes="AA">
                                      <p:cBhvr>
                                        <p:cTn id="60" dur="2000" fill="hold"/>
                                        <p:tgtEl>
                                          <p:spTgt spid="8"/>
                                        </p:tgtEl>
                                        <p:attrNameLst>
                                          <p:attrName>ppt_x</p:attrName>
                                          <p:attrName>ppt_y</p:attrName>
                                        </p:attrNameLst>
                                      </p:cBhvr>
                                      <p:rCtr x="-4583" y="0"/>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13" presetClass="entr" presetSubtype="16" fill="hold" grpId="0" nodeType="clickEffect">
                                  <p:stCondLst>
                                    <p:cond delay="0"/>
                                  </p:stCondLst>
                                  <p:childTnLst>
                                    <p:set>
                                      <p:cBhvr>
                                        <p:cTn id="64" dur="1" fill="hold">
                                          <p:stCondLst>
                                            <p:cond delay="0"/>
                                          </p:stCondLst>
                                        </p:cTn>
                                        <p:tgtEl>
                                          <p:spTgt spid="110725"/>
                                        </p:tgtEl>
                                        <p:attrNameLst>
                                          <p:attrName>style.visibility</p:attrName>
                                        </p:attrNameLst>
                                      </p:cBhvr>
                                      <p:to>
                                        <p:strVal val="visible"/>
                                      </p:to>
                                    </p:set>
                                    <p:animEffect transition="in" filter="plus(in)">
                                      <p:cBhvr>
                                        <p:cTn id="65" dur="2000"/>
                                        <p:tgtEl>
                                          <p:spTgt spid="1107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4" presetClass="exit" presetSubtype="10" fill="hold" grpId="1" nodeType="clickEffect">
                                  <p:stCondLst>
                                    <p:cond delay="0"/>
                                  </p:stCondLst>
                                  <p:childTnLst>
                                    <p:animEffect transition="out" filter="randombar(horizontal)">
                                      <p:cBhvr>
                                        <p:cTn id="69" dur="500"/>
                                        <p:tgtEl>
                                          <p:spTgt spid="110725"/>
                                        </p:tgtEl>
                                      </p:cBhvr>
                                    </p:animEffect>
                                    <p:set>
                                      <p:cBhvr>
                                        <p:cTn id="70" dur="1" fill="hold">
                                          <p:stCondLst>
                                            <p:cond delay="499"/>
                                          </p:stCondLst>
                                        </p:cTn>
                                        <p:tgtEl>
                                          <p:spTgt spid="110725"/>
                                        </p:tgtEl>
                                        <p:attrNameLst>
                                          <p:attrName>style.visibility</p:attrName>
                                        </p:attrNameLst>
                                      </p:cBhvr>
                                      <p:to>
                                        <p:strVal val="hidden"/>
                                      </p:to>
                                    </p:set>
                                  </p:childTnLst>
                                </p:cTn>
                              </p:par>
                            </p:childTnLst>
                          </p:cTn>
                        </p:par>
                        <p:par>
                          <p:cTn id="71" fill="hold" nodeType="afterGroup">
                            <p:stCondLst>
                              <p:cond delay="500"/>
                            </p:stCondLst>
                            <p:childTnLst>
                              <p:par>
                                <p:cTn id="72" presetID="8" presetClass="entr" presetSubtype="16" fill="hold" grpId="0" nodeType="afterEffect">
                                  <p:stCondLst>
                                    <p:cond delay="0"/>
                                  </p:stCondLst>
                                  <p:childTnLst>
                                    <p:set>
                                      <p:cBhvr>
                                        <p:cTn id="73" dur="1" fill="hold">
                                          <p:stCondLst>
                                            <p:cond delay="0"/>
                                          </p:stCondLst>
                                        </p:cTn>
                                        <p:tgtEl>
                                          <p:spTgt spid="110641"/>
                                        </p:tgtEl>
                                        <p:attrNameLst>
                                          <p:attrName>style.visibility</p:attrName>
                                        </p:attrNameLst>
                                      </p:cBhvr>
                                      <p:to>
                                        <p:strVal val="visible"/>
                                      </p:to>
                                    </p:set>
                                    <p:animEffect transition="in" filter="diamond(in)">
                                      <p:cBhvr>
                                        <p:cTn id="74" dur="2000"/>
                                        <p:tgtEl>
                                          <p:spTgt spid="110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1" grpId="0"/>
      <p:bldP spid="110725" grpId="0"/>
      <p:bldP spid="110725" grpId="1"/>
      <p:bldP spid="1107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17884" y="179252"/>
            <a:ext cx="2941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sz="3600" b="1" u="sng">
                <a:solidFill>
                  <a:srgbClr val="FF0000"/>
                </a:solidFill>
                <a:latin typeface="Times New Roman" pitchFamily="18" charset="0"/>
                <a:ea typeface="Calibri" pitchFamily="34" charset="0"/>
                <a:cs typeface="Times New Roman" pitchFamily="18" charset="0"/>
              </a:rPr>
              <a:t>KHỞI ĐỘNG</a:t>
            </a:r>
          </a:p>
        </p:txBody>
      </p:sp>
      <p:sp>
        <p:nvSpPr>
          <p:cNvPr id="5" name="Rectangle 4"/>
          <p:cNvSpPr>
            <a:spLocks noChangeArrowheads="1"/>
          </p:cNvSpPr>
          <p:nvPr/>
        </p:nvSpPr>
        <p:spPr bwMode="auto">
          <a:xfrm>
            <a:off x="77427" y="1066664"/>
            <a:ext cx="8494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just" eaLnBrk="1" hangingPunct="1">
              <a:spcBef>
                <a:spcPct val="0"/>
              </a:spcBef>
              <a:buFontTx/>
              <a:buNone/>
            </a:pPr>
            <a:r>
              <a:rPr lang="en-US" altLang="en-US" sz="3600" b="1" dirty="0" err="1" smtClean="0">
                <a:latin typeface="Times New Roman" pitchFamily="18" charset="0"/>
                <a:cs typeface="Times New Roman" pitchFamily="18" charset="0"/>
              </a:rPr>
              <a:t>Phát</a:t>
            </a:r>
            <a:r>
              <a:rPr lang="en-US" altLang="en-US" sz="3600" b="1" dirty="0" smtClean="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biểu</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quy</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tắc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và</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viết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công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thức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tính</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thể</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tích</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hình</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hộp</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chữ</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nhật</a:t>
            </a:r>
            <a:r>
              <a:rPr lang="vi-VN" altLang="en-US" sz="3600" b="1" dirty="0">
                <a:latin typeface="Times New Roman" pitchFamily="18" charset="0"/>
                <a:cs typeface="Times New Roman" pitchFamily="18" charset="0"/>
              </a:rPr>
              <a:t>.</a:t>
            </a:r>
            <a:endParaRPr lang="en-US" altLang="en-US" sz="3600" b="1" dirty="0">
              <a:latin typeface="Times New Roman" pitchFamily="18" charset="0"/>
              <a:cs typeface="Times New Roman" pitchFamily="18" charset="0"/>
            </a:endParaRPr>
          </a:p>
        </p:txBody>
      </p:sp>
      <p:sp>
        <p:nvSpPr>
          <p:cNvPr id="6" name="TextBox 6"/>
          <p:cNvSpPr txBox="1">
            <a:spLocks noChangeArrowheads="1"/>
          </p:cNvSpPr>
          <p:nvPr/>
        </p:nvSpPr>
        <p:spPr bwMode="auto">
          <a:xfrm>
            <a:off x="63572" y="2508114"/>
            <a:ext cx="87804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just" eaLnBrk="1" hangingPunct="1">
              <a:spcBef>
                <a:spcPct val="0"/>
              </a:spcBef>
              <a:buFontTx/>
              <a:buNone/>
            </a:pPr>
            <a:r>
              <a:rPr lang="en-US" altLang="en-US" sz="3600" b="1" dirty="0" err="1">
                <a:solidFill>
                  <a:srgbClr val="FF0000"/>
                </a:solidFill>
                <a:latin typeface="Times New Roman" pitchFamily="18" charset="0"/>
                <a:cs typeface="Times New Roman" pitchFamily="18" charset="0"/>
              </a:rPr>
              <a:t>Muốn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thể</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tích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hình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hộp</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chữ</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nhật</a:t>
            </a:r>
            <a:r>
              <a:rPr lang="en-US" altLang="en-US" sz="3600" b="1" dirty="0">
                <a:solidFill>
                  <a:srgbClr val="FF0000"/>
                </a:solidFill>
                <a:latin typeface="Times New Roman" pitchFamily="18" charset="0"/>
                <a:cs typeface="Times New Roman" pitchFamily="18" charset="0"/>
              </a:rPr>
              <a:t> ta </a:t>
            </a:r>
            <a:r>
              <a:rPr lang="en-US" altLang="en-US" sz="3600" b="1" dirty="0" err="1">
                <a:solidFill>
                  <a:srgbClr val="FF0000"/>
                </a:solidFill>
                <a:latin typeface="Times New Roman" pitchFamily="18" charset="0"/>
                <a:cs typeface="Times New Roman" pitchFamily="18" charset="0"/>
              </a:rPr>
              <a:t>lấy</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chiều</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dài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nhân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với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chiều</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rộng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rồi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nhân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với</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chiều</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cao</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cùng</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một</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đơn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vị</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đo</a:t>
            </a:r>
            <a:r>
              <a:rPr lang="en-US" altLang="en-US" sz="3600" b="1" dirty="0">
                <a:solidFill>
                  <a:srgbClr val="FF0000"/>
                </a:solidFill>
                <a:latin typeface="Times New Roman" pitchFamily="18" charset="0"/>
                <a:cs typeface="Times New Roman" pitchFamily="18" charset="0"/>
              </a:rPr>
              <a:t>)</a:t>
            </a:r>
            <a:r>
              <a:rPr lang="vi-VN" altLang="en-US" sz="3600" b="1" dirty="0">
                <a:solidFill>
                  <a:srgbClr val="FF0000"/>
                </a:solidFill>
                <a:latin typeface="Times New Roman" pitchFamily="18" charset="0"/>
                <a:cs typeface="Times New Roman" pitchFamily="18" charset="0"/>
              </a:rPr>
              <a:t>.</a:t>
            </a:r>
            <a:endParaRPr lang="en-US" altLang="en-US" sz="3600" b="1" dirty="0">
              <a:solidFill>
                <a:srgbClr val="FF0000"/>
              </a:solidFill>
              <a:latin typeface="Times New Roman" pitchFamily="18" charset="0"/>
              <a:cs typeface="Times New Roman" pitchFamily="18" charset="0"/>
            </a:endParaRPr>
          </a:p>
        </p:txBody>
      </p:sp>
      <p:sp>
        <p:nvSpPr>
          <p:cNvPr id="7" name="Rectangle 6">
            <a:extLst/>
          </p:cNvPr>
          <p:cNvSpPr/>
          <p:nvPr/>
        </p:nvSpPr>
        <p:spPr>
          <a:xfrm>
            <a:off x="1195701" y="4682931"/>
            <a:ext cx="3874779" cy="923330"/>
          </a:xfrm>
          <a:prstGeom prst="rect">
            <a:avLst/>
          </a:prstGeom>
          <a:noFill/>
        </p:spPr>
        <p:txBody>
          <a:bodyPr wrap="none">
            <a:spAutoFit/>
          </a:bodyPr>
          <a:lstStyle/>
          <a:p>
            <a:pPr algn="ctr" eaLnBrk="1" hangingPunct="1">
              <a:defRPr/>
            </a:pPr>
            <a:r>
              <a:rPr lang="en-US" sz="5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 = a x b x c</a:t>
            </a:r>
          </a:p>
        </p:txBody>
      </p:sp>
      <p:grpSp>
        <p:nvGrpSpPr>
          <p:cNvPr id="8" name="Group 2"/>
          <p:cNvGrpSpPr>
            <a:grpSpLocks/>
          </p:cNvGrpSpPr>
          <p:nvPr/>
        </p:nvGrpSpPr>
        <p:grpSpPr bwMode="auto">
          <a:xfrm>
            <a:off x="5471465" y="4492390"/>
            <a:ext cx="2781801" cy="1688992"/>
            <a:chOff x="624" y="573"/>
            <a:chExt cx="2575" cy="1486"/>
          </a:xfrm>
        </p:grpSpPr>
        <p:sp>
          <p:nvSpPr>
            <p:cNvPr id="9" name="Line 3"/>
            <p:cNvSpPr>
              <a:spLocks noChangeShapeType="1"/>
            </p:cNvSpPr>
            <p:nvPr/>
          </p:nvSpPr>
          <p:spPr bwMode="auto">
            <a:xfrm>
              <a:off x="624" y="960"/>
              <a:ext cx="153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Line 4"/>
            <p:cNvSpPr>
              <a:spLocks noChangeShapeType="1"/>
            </p:cNvSpPr>
            <p:nvPr/>
          </p:nvSpPr>
          <p:spPr bwMode="auto">
            <a:xfrm>
              <a:off x="624" y="960"/>
              <a:ext cx="0" cy="6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Line 5"/>
            <p:cNvSpPr>
              <a:spLocks noChangeShapeType="1"/>
            </p:cNvSpPr>
            <p:nvPr/>
          </p:nvSpPr>
          <p:spPr bwMode="auto">
            <a:xfrm>
              <a:off x="2160" y="960"/>
              <a:ext cx="0" cy="6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Line 6"/>
            <p:cNvSpPr>
              <a:spLocks noChangeShapeType="1"/>
            </p:cNvSpPr>
            <p:nvPr/>
          </p:nvSpPr>
          <p:spPr bwMode="auto">
            <a:xfrm>
              <a:off x="624" y="1632"/>
              <a:ext cx="153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Line 7"/>
            <p:cNvSpPr>
              <a:spLocks noChangeShapeType="1"/>
            </p:cNvSpPr>
            <p:nvPr/>
          </p:nvSpPr>
          <p:spPr bwMode="auto">
            <a:xfrm flipV="1">
              <a:off x="624" y="576"/>
              <a:ext cx="48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Line 8"/>
            <p:cNvSpPr>
              <a:spLocks noChangeShapeType="1"/>
            </p:cNvSpPr>
            <p:nvPr/>
          </p:nvSpPr>
          <p:spPr bwMode="auto">
            <a:xfrm flipV="1">
              <a:off x="2160" y="576"/>
              <a:ext cx="48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Line 9"/>
            <p:cNvSpPr>
              <a:spLocks noChangeShapeType="1"/>
            </p:cNvSpPr>
            <p:nvPr/>
          </p:nvSpPr>
          <p:spPr bwMode="auto">
            <a:xfrm>
              <a:off x="1104" y="576"/>
              <a:ext cx="153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Line 10"/>
            <p:cNvSpPr>
              <a:spLocks noChangeShapeType="1"/>
            </p:cNvSpPr>
            <p:nvPr/>
          </p:nvSpPr>
          <p:spPr bwMode="auto">
            <a:xfrm>
              <a:off x="2613" y="576"/>
              <a:ext cx="0" cy="6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7" name="Line 11"/>
            <p:cNvSpPr>
              <a:spLocks noChangeShapeType="1"/>
            </p:cNvSpPr>
            <p:nvPr/>
          </p:nvSpPr>
          <p:spPr bwMode="auto">
            <a:xfrm flipV="1">
              <a:off x="2160" y="1248"/>
              <a:ext cx="48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 name="Line 12"/>
            <p:cNvSpPr>
              <a:spLocks noChangeShapeType="1"/>
            </p:cNvSpPr>
            <p:nvPr/>
          </p:nvSpPr>
          <p:spPr bwMode="auto">
            <a:xfrm>
              <a:off x="1104" y="576"/>
              <a:ext cx="0" cy="67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Line 13"/>
            <p:cNvSpPr>
              <a:spLocks noChangeShapeType="1"/>
            </p:cNvSpPr>
            <p:nvPr/>
          </p:nvSpPr>
          <p:spPr bwMode="auto">
            <a:xfrm flipV="1">
              <a:off x="624" y="1248"/>
              <a:ext cx="480" cy="38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Line 14"/>
            <p:cNvSpPr>
              <a:spLocks noChangeShapeType="1"/>
            </p:cNvSpPr>
            <p:nvPr/>
          </p:nvSpPr>
          <p:spPr bwMode="auto">
            <a:xfrm>
              <a:off x="1104" y="1248"/>
              <a:ext cx="1536"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1" name="Text Box 15"/>
            <p:cNvSpPr txBox="1">
              <a:spLocks noChangeArrowheads="1"/>
            </p:cNvSpPr>
            <p:nvPr/>
          </p:nvSpPr>
          <p:spPr bwMode="auto">
            <a:xfrm>
              <a:off x="1152" y="1490"/>
              <a:ext cx="624" cy="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smtClean="0">
                  <a:ln>
                    <a:noFill/>
                  </a:ln>
                  <a:solidFill>
                    <a:srgbClr val="000000"/>
                  </a:solidFill>
                  <a:effectLst/>
                  <a:uLnTx/>
                  <a:uFillTx/>
                  <a:latin typeface="Times New Roman" pitchFamily="18" charset="0"/>
                  <a:cs typeface="Arial" charset="0"/>
                </a:rPr>
                <a:t>a</a:t>
              </a:r>
            </a:p>
          </p:txBody>
        </p:sp>
        <p:sp>
          <p:nvSpPr>
            <p:cNvPr id="22" name="Text Box 16"/>
            <p:cNvSpPr txBox="1">
              <a:spLocks noChangeArrowheads="1"/>
            </p:cNvSpPr>
            <p:nvPr/>
          </p:nvSpPr>
          <p:spPr bwMode="auto">
            <a:xfrm>
              <a:off x="2448" y="1296"/>
              <a:ext cx="624" cy="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0" cap="none" spc="0" normalizeH="0" baseline="0" noProof="0" dirty="0" smtClean="0">
                  <a:ln>
                    <a:noFill/>
                  </a:ln>
                  <a:solidFill>
                    <a:srgbClr val="000000"/>
                  </a:solidFill>
                  <a:effectLst/>
                  <a:uLnTx/>
                  <a:uFillTx/>
                  <a:latin typeface="Times New Roman" pitchFamily="18" charset="0"/>
                  <a:cs typeface="Arial" charset="0"/>
                </a:rPr>
                <a:t>b</a:t>
              </a:r>
            </a:p>
          </p:txBody>
        </p:sp>
        <p:sp>
          <p:nvSpPr>
            <p:cNvPr id="23" name="Text Box 17"/>
            <p:cNvSpPr txBox="1">
              <a:spLocks noChangeArrowheads="1"/>
            </p:cNvSpPr>
            <p:nvPr/>
          </p:nvSpPr>
          <p:spPr bwMode="auto">
            <a:xfrm>
              <a:off x="2689" y="573"/>
              <a:ext cx="510" cy="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smtClean="0">
                  <a:ln>
                    <a:noFill/>
                  </a:ln>
                  <a:solidFill>
                    <a:srgbClr val="000000"/>
                  </a:solidFill>
                  <a:effectLst/>
                  <a:uLnTx/>
                  <a:uFillTx/>
                  <a:latin typeface="Times New Roman" pitchFamily="18" charset="0"/>
                  <a:cs typeface="Arial" charset="0"/>
                </a:rPr>
                <a:t>c</a:t>
              </a:r>
            </a:p>
          </p:txBody>
        </p:sp>
      </p:grpSp>
    </p:spTree>
    <p:extLst>
      <p:ext uri="{BB962C8B-B14F-4D97-AF65-F5344CB8AC3E}">
        <p14:creationId xmlns:p14="http://schemas.microsoft.com/office/powerpoint/2010/main" val="20351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971800" y="533400"/>
            <a:ext cx="3581400" cy="461665"/>
          </a:xfrm>
          <a:prstGeom prst="rect">
            <a:avLst/>
          </a:prstGeom>
          <a:solidFill>
            <a:srgbClr val="FFFF00"/>
          </a:solidFill>
          <a:ln w="28575">
            <a:noFill/>
            <a:miter lim="800000"/>
            <a:headEnd/>
            <a:tailEnd/>
          </a:ln>
          <a:effectLst/>
        </p:spPr>
        <p:txBody>
          <a:bodyPr wrap="square">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vi-VN" sz="2400" b="1" i="0" u="none" strike="noStrike" kern="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rPr>
              <a:t>KIẾN THỨC CẦN NHỚ</a:t>
            </a:r>
            <a:endParaRPr kumimoji="0" lang="en-US" altLang="vi-VN" sz="24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5" name="Text Box 6"/>
          <p:cNvSpPr txBox="1">
            <a:spLocks noChangeArrowheads="1"/>
          </p:cNvSpPr>
          <p:nvPr/>
        </p:nvSpPr>
        <p:spPr bwMode="auto">
          <a:xfrm>
            <a:off x="571500" y="1600200"/>
            <a:ext cx="8229599" cy="156966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Muốn tìm một số phần trăm của một số ta lấy số đó chia cho 100 rồi nhân với số phần trăm.</a:t>
            </a:r>
          </a:p>
        </p:txBody>
      </p:sp>
    </p:spTree>
    <p:extLst>
      <p:ext uri="{BB962C8B-B14F-4D97-AF65-F5344CB8AC3E}">
        <p14:creationId xmlns:p14="http://schemas.microsoft.com/office/powerpoint/2010/main" val="289161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76400" y="3124200"/>
            <a:ext cx="106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a:p>
        </p:txBody>
      </p:sp>
      <p:sp>
        <p:nvSpPr>
          <p:cNvPr id="12294" name="Text Box 6"/>
          <p:cNvSpPr txBox="1">
            <a:spLocks noChangeArrowheads="1"/>
          </p:cNvSpPr>
          <p:nvPr/>
        </p:nvSpPr>
        <p:spPr bwMode="auto">
          <a:xfrm>
            <a:off x="381000" y="1600200"/>
            <a:ext cx="1600200" cy="83099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b="1">
                <a:solidFill>
                  <a:srgbClr val="FF0000"/>
                </a:solidFill>
              </a:rPr>
              <a:t>Hình hộp chữ nhật</a:t>
            </a:r>
          </a:p>
        </p:txBody>
      </p:sp>
      <p:sp>
        <p:nvSpPr>
          <p:cNvPr id="12295" name="Text Box 7"/>
          <p:cNvSpPr txBox="1">
            <a:spLocks noChangeArrowheads="1"/>
          </p:cNvSpPr>
          <p:nvPr/>
        </p:nvSpPr>
        <p:spPr bwMode="auto">
          <a:xfrm>
            <a:off x="457200" y="4954587"/>
            <a:ext cx="1600200" cy="830997"/>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b="1">
                <a:solidFill>
                  <a:srgbClr val="0000CC"/>
                </a:solidFill>
              </a:rPr>
              <a:t>Hình lập phương</a:t>
            </a:r>
          </a:p>
        </p:txBody>
      </p:sp>
      <p:sp>
        <p:nvSpPr>
          <p:cNvPr id="12297" name="Text Box 9"/>
          <p:cNvSpPr txBox="1">
            <a:spLocks noChangeArrowheads="1"/>
          </p:cNvSpPr>
          <p:nvPr/>
        </p:nvSpPr>
        <p:spPr bwMode="auto">
          <a:xfrm>
            <a:off x="2667000" y="838200"/>
            <a:ext cx="1981200" cy="608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FF0000"/>
                </a:solidFill>
              </a:rPr>
              <a:t>S </a:t>
            </a:r>
            <a:r>
              <a:rPr lang="en-US" altLang="vi-VN" sz="2000" b="1">
                <a:solidFill>
                  <a:srgbClr val="FF0000"/>
                </a:solidFill>
              </a:rPr>
              <a:t>(1 mặt đáy)</a:t>
            </a:r>
            <a:r>
              <a:rPr lang="en-US" altLang="vi-VN" sz="2400" b="1">
                <a:solidFill>
                  <a:srgbClr val="FF0000"/>
                </a:solidFill>
              </a:rPr>
              <a:t> </a:t>
            </a:r>
            <a:endParaRPr lang="en-US" altLang="vi-VN" sz="3200" b="1">
              <a:solidFill>
                <a:srgbClr val="FF0000"/>
              </a:solidFill>
            </a:endParaRPr>
          </a:p>
        </p:txBody>
      </p:sp>
      <p:sp>
        <p:nvSpPr>
          <p:cNvPr id="12298" name="Text Box 10"/>
          <p:cNvSpPr txBox="1">
            <a:spLocks noChangeArrowheads="1"/>
          </p:cNvSpPr>
          <p:nvPr/>
        </p:nvSpPr>
        <p:spPr bwMode="auto">
          <a:xfrm>
            <a:off x="2667000" y="1524000"/>
            <a:ext cx="1981200" cy="608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FF0000"/>
                </a:solidFill>
              </a:rPr>
              <a:t>S</a:t>
            </a:r>
            <a:r>
              <a:rPr lang="en-US" altLang="vi-VN" sz="2000" b="1" smtClean="0">
                <a:solidFill>
                  <a:srgbClr val="FF0000"/>
                </a:solidFill>
              </a:rPr>
              <a:t>xq</a:t>
            </a:r>
            <a:endParaRPr lang="en-US" altLang="vi-VN" sz="3200" b="1">
              <a:solidFill>
                <a:srgbClr val="FF0000"/>
              </a:solidFill>
            </a:endParaRPr>
          </a:p>
        </p:txBody>
      </p:sp>
      <p:sp>
        <p:nvSpPr>
          <p:cNvPr id="12300" name="Text Box 12"/>
          <p:cNvSpPr txBox="1">
            <a:spLocks noChangeArrowheads="1"/>
          </p:cNvSpPr>
          <p:nvPr/>
        </p:nvSpPr>
        <p:spPr bwMode="auto">
          <a:xfrm>
            <a:off x="2667000" y="2209800"/>
            <a:ext cx="1981200" cy="608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FF0000"/>
                </a:solidFill>
              </a:rPr>
              <a:t>S</a:t>
            </a:r>
            <a:r>
              <a:rPr lang="en-US" altLang="vi-VN" sz="2000" b="1" smtClean="0">
                <a:solidFill>
                  <a:srgbClr val="FF0000"/>
                </a:solidFill>
              </a:rPr>
              <a:t>tp</a:t>
            </a:r>
            <a:endParaRPr lang="en-US" altLang="vi-VN" sz="3200" b="1">
              <a:solidFill>
                <a:srgbClr val="FF0000"/>
              </a:solidFill>
            </a:endParaRPr>
          </a:p>
        </p:txBody>
      </p:sp>
      <p:sp>
        <p:nvSpPr>
          <p:cNvPr id="12301" name="Text Box 13"/>
          <p:cNvSpPr txBox="1">
            <a:spLocks noChangeArrowheads="1"/>
          </p:cNvSpPr>
          <p:nvPr/>
        </p:nvSpPr>
        <p:spPr bwMode="auto">
          <a:xfrm>
            <a:off x="2667000" y="2895600"/>
            <a:ext cx="1981200" cy="608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FF0000"/>
                </a:solidFill>
              </a:rPr>
              <a:t>V</a:t>
            </a:r>
          </a:p>
        </p:txBody>
      </p:sp>
      <p:sp>
        <p:nvSpPr>
          <p:cNvPr id="12302" name="Text Box 14"/>
          <p:cNvSpPr txBox="1">
            <a:spLocks noChangeArrowheads="1"/>
          </p:cNvSpPr>
          <p:nvPr/>
        </p:nvSpPr>
        <p:spPr bwMode="auto">
          <a:xfrm>
            <a:off x="2667000" y="3963987"/>
            <a:ext cx="1981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0000CC"/>
                </a:solidFill>
              </a:rPr>
              <a:t>S </a:t>
            </a:r>
            <a:r>
              <a:rPr lang="en-US" altLang="vi-VN" sz="2000" b="1">
                <a:solidFill>
                  <a:srgbClr val="0000CC"/>
                </a:solidFill>
              </a:rPr>
              <a:t>(1 mặt )</a:t>
            </a:r>
            <a:r>
              <a:rPr lang="en-US" altLang="vi-VN" sz="2400" b="1">
                <a:solidFill>
                  <a:srgbClr val="0000CC"/>
                </a:solidFill>
              </a:rPr>
              <a:t> </a:t>
            </a:r>
            <a:endParaRPr lang="en-US" altLang="vi-VN" sz="3200" b="1">
              <a:solidFill>
                <a:srgbClr val="0000CC"/>
              </a:solidFill>
            </a:endParaRPr>
          </a:p>
        </p:txBody>
      </p:sp>
      <p:sp>
        <p:nvSpPr>
          <p:cNvPr id="12303" name="Text Box 15"/>
          <p:cNvSpPr txBox="1">
            <a:spLocks noChangeArrowheads="1"/>
          </p:cNvSpPr>
          <p:nvPr/>
        </p:nvSpPr>
        <p:spPr bwMode="auto">
          <a:xfrm>
            <a:off x="2667000" y="4649787"/>
            <a:ext cx="1981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0000CC"/>
                </a:solidFill>
              </a:rPr>
              <a:t>S</a:t>
            </a:r>
            <a:r>
              <a:rPr lang="en-US" altLang="vi-VN" sz="2000" b="1" smtClean="0">
                <a:solidFill>
                  <a:srgbClr val="0000CC"/>
                </a:solidFill>
              </a:rPr>
              <a:t>xq</a:t>
            </a:r>
            <a:endParaRPr lang="en-US" altLang="vi-VN" sz="3200" b="1">
              <a:solidFill>
                <a:srgbClr val="0000CC"/>
              </a:solidFill>
            </a:endParaRPr>
          </a:p>
        </p:txBody>
      </p:sp>
      <p:sp>
        <p:nvSpPr>
          <p:cNvPr id="12304" name="Text Box 16"/>
          <p:cNvSpPr txBox="1">
            <a:spLocks noChangeArrowheads="1"/>
          </p:cNvSpPr>
          <p:nvPr/>
        </p:nvSpPr>
        <p:spPr bwMode="auto">
          <a:xfrm>
            <a:off x="2667000" y="5335587"/>
            <a:ext cx="1981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0000CC"/>
                </a:solidFill>
              </a:rPr>
              <a:t>S</a:t>
            </a:r>
            <a:r>
              <a:rPr lang="en-US" altLang="vi-VN" sz="2000" b="1" smtClean="0">
                <a:solidFill>
                  <a:srgbClr val="0000CC"/>
                </a:solidFill>
              </a:rPr>
              <a:t>tp</a:t>
            </a:r>
            <a:endParaRPr lang="en-US" altLang="vi-VN" sz="3200" b="1">
              <a:solidFill>
                <a:srgbClr val="0000CC"/>
              </a:solidFill>
            </a:endParaRPr>
          </a:p>
        </p:txBody>
      </p:sp>
      <p:sp>
        <p:nvSpPr>
          <p:cNvPr id="12305" name="Text Box 17"/>
          <p:cNvSpPr txBox="1">
            <a:spLocks noChangeArrowheads="1"/>
          </p:cNvSpPr>
          <p:nvPr/>
        </p:nvSpPr>
        <p:spPr bwMode="auto">
          <a:xfrm>
            <a:off x="2667000" y="6021387"/>
            <a:ext cx="1981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0000CC"/>
                </a:solidFill>
              </a:rPr>
              <a:t>V</a:t>
            </a:r>
          </a:p>
        </p:txBody>
      </p:sp>
      <p:sp>
        <p:nvSpPr>
          <p:cNvPr id="12306" name="Text Box 18"/>
          <p:cNvSpPr txBox="1">
            <a:spLocks noChangeArrowheads="1"/>
          </p:cNvSpPr>
          <p:nvPr/>
        </p:nvSpPr>
        <p:spPr bwMode="auto">
          <a:xfrm>
            <a:off x="5334000" y="838200"/>
            <a:ext cx="1676400" cy="49244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a:solidFill>
                  <a:srgbClr val="FF0000"/>
                </a:solidFill>
              </a:rPr>
              <a:t>S = a x b </a:t>
            </a:r>
          </a:p>
        </p:txBody>
      </p:sp>
      <p:sp>
        <p:nvSpPr>
          <p:cNvPr id="12307" name="Text Box 19"/>
          <p:cNvSpPr txBox="1">
            <a:spLocks noChangeArrowheads="1"/>
          </p:cNvSpPr>
          <p:nvPr/>
        </p:nvSpPr>
        <p:spPr bwMode="auto">
          <a:xfrm>
            <a:off x="5334000" y="1447800"/>
            <a:ext cx="3581400" cy="608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FF0000"/>
                </a:solidFill>
              </a:rPr>
              <a:t>S</a:t>
            </a:r>
            <a:r>
              <a:rPr lang="en-US" altLang="vi-VN" sz="2000" b="1" smtClean="0">
                <a:solidFill>
                  <a:srgbClr val="FF0000"/>
                </a:solidFill>
              </a:rPr>
              <a:t>xq </a:t>
            </a:r>
            <a:r>
              <a:rPr lang="en-US" altLang="vi-VN" sz="2800" b="1">
                <a:solidFill>
                  <a:srgbClr val="FF0000"/>
                </a:solidFill>
              </a:rPr>
              <a:t>= (a + b) x 2 x c</a:t>
            </a:r>
            <a:endParaRPr lang="en-US" altLang="vi-VN" sz="3200" b="1">
              <a:solidFill>
                <a:srgbClr val="FF0000"/>
              </a:solidFill>
            </a:endParaRPr>
          </a:p>
        </p:txBody>
      </p:sp>
      <p:sp>
        <p:nvSpPr>
          <p:cNvPr id="7183" name="Text Box 20"/>
          <p:cNvSpPr txBox="1">
            <a:spLocks noChangeArrowheads="1"/>
          </p:cNvSpPr>
          <p:nvPr/>
        </p:nvSpPr>
        <p:spPr bwMode="auto">
          <a:xfrm>
            <a:off x="5334000" y="2133600"/>
            <a:ext cx="3581400" cy="608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FF0000"/>
                </a:solidFill>
              </a:rPr>
              <a:t>S</a:t>
            </a:r>
            <a:r>
              <a:rPr lang="en-US" altLang="vi-VN" sz="2000" b="1">
                <a:solidFill>
                  <a:srgbClr val="FF0000"/>
                </a:solidFill>
              </a:rPr>
              <a:t>tp </a:t>
            </a:r>
            <a:r>
              <a:rPr lang="en-US" altLang="vi-VN" sz="2800" b="1">
                <a:solidFill>
                  <a:srgbClr val="FF0000"/>
                </a:solidFill>
              </a:rPr>
              <a:t>= </a:t>
            </a:r>
            <a:r>
              <a:rPr lang="en-US" altLang="vi-VN" sz="3200" b="1">
                <a:solidFill>
                  <a:srgbClr val="FF0000"/>
                </a:solidFill>
              </a:rPr>
              <a:t>S</a:t>
            </a:r>
            <a:r>
              <a:rPr lang="en-US" altLang="vi-VN" sz="2000" b="1">
                <a:solidFill>
                  <a:srgbClr val="FF0000"/>
                </a:solidFill>
              </a:rPr>
              <a:t>xq</a:t>
            </a:r>
            <a:r>
              <a:rPr lang="en-US" altLang="vi-VN" sz="2800" b="1">
                <a:solidFill>
                  <a:srgbClr val="FF0000"/>
                </a:solidFill>
              </a:rPr>
              <a:t> + S</a:t>
            </a:r>
            <a:r>
              <a:rPr lang="en-US" altLang="vi-VN" sz="2000" b="1">
                <a:solidFill>
                  <a:srgbClr val="FF0000"/>
                </a:solidFill>
              </a:rPr>
              <a:t>2 đáy</a:t>
            </a:r>
            <a:endParaRPr lang="en-US" altLang="vi-VN" sz="3200" b="1">
              <a:solidFill>
                <a:srgbClr val="FF0000"/>
              </a:solidFill>
            </a:endParaRPr>
          </a:p>
        </p:txBody>
      </p:sp>
      <p:sp>
        <p:nvSpPr>
          <p:cNvPr id="7184" name="Text Box 21"/>
          <p:cNvSpPr txBox="1">
            <a:spLocks noChangeArrowheads="1"/>
          </p:cNvSpPr>
          <p:nvPr/>
        </p:nvSpPr>
        <p:spPr bwMode="auto">
          <a:xfrm>
            <a:off x="5334000" y="2820988"/>
            <a:ext cx="2438400" cy="6080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FF0000"/>
                </a:solidFill>
              </a:rPr>
              <a:t>V</a:t>
            </a:r>
            <a:r>
              <a:rPr lang="en-US" altLang="vi-VN" sz="2800" b="1">
                <a:solidFill>
                  <a:srgbClr val="FF0000"/>
                </a:solidFill>
              </a:rPr>
              <a:t>= a x b x c</a:t>
            </a:r>
          </a:p>
        </p:txBody>
      </p:sp>
      <p:sp>
        <p:nvSpPr>
          <p:cNvPr id="7185" name="Text Box 22"/>
          <p:cNvSpPr txBox="1">
            <a:spLocks noChangeArrowheads="1"/>
          </p:cNvSpPr>
          <p:nvPr/>
        </p:nvSpPr>
        <p:spPr bwMode="auto">
          <a:xfrm>
            <a:off x="5334000" y="3887787"/>
            <a:ext cx="1981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0000CC"/>
                </a:solidFill>
              </a:rPr>
              <a:t>S</a:t>
            </a:r>
            <a:r>
              <a:rPr lang="en-US" altLang="vi-VN" sz="2800" b="1">
                <a:solidFill>
                  <a:srgbClr val="0000CC"/>
                </a:solidFill>
              </a:rPr>
              <a:t>= a x a</a:t>
            </a:r>
          </a:p>
        </p:txBody>
      </p:sp>
      <p:sp>
        <p:nvSpPr>
          <p:cNvPr id="7186" name="Text Box 23"/>
          <p:cNvSpPr txBox="1">
            <a:spLocks noChangeArrowheads="1"/>
          </p:cNvSpPr>
          <p:nvPr/>
        </p:nvSpPr>
        <p:spPr bwMode="auto">
          <a:xfrm>
            <a:off x="5334000" y="4573587"/>
            <a:ext cx="28194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0000CC"/>
                </a:solidFill>
              </a:rPr>
              <a:t>S</a:t>
            </a:r>
            <a:r>
              <a:rPr lang="en-US" altLang="vi-VN" sz="2000" b="1" smtClean="0">
                <a:solidFill>
                  <a:srgbClr val="0000CC"/>
                </a:solidFill>
              </a:rPr>
              <a:t>xq </a:t>
            </a:r>
            <a:r>
              <a:rPr lang="en-US" altLang="vi-VN" sz="2800" b="1">
                <a:solidFill>
                  <a:srgbClr val="0000CC"/>
                </a:solidFill>
              </a:rPr>
              <a:t>= (a x a)x 4</a:t>
            </a:r>
          </a:p>
        </p:txBody>
      </p:sp>
      <p:sp>
        <p:nvSpPr>
          <p:cNvPr id="7187" name="Text Box 24"/>
          <p:cNvSpPr txBox="1">
            <a:spLocks noChangeArrowheads="1"/>
          </p:cNvSpPr>
          <p:nvPr/>
        </p:nvSpPr>
        <p:spPr bwMode="auto">
          <a:xfrm>
            <a:off x="5334000" y="5259387"/>
            <a:ext cx="2743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smtClean="0">
                <a:solidFill>
                  <a:srgbClr val="0000CC"/>
                </a:solidFill>
              </a:rPr>
              <a:t>S</a:t>
            </a:r>
            <a:r>
              <a:rPr lang="en-US" altLang="vi-VN" sz="2000" b="1" smtClean="0">
                <a:solidFill>
                  <a:srgbClr val="0000CC"/>
                </a:solidFill>
              </a:rPr>
              <a:t>tp </a:t>
            </a:r>
            <a:r>
              <a:rPr lang="en-US" altLang="vi-VN" sz="2800" b="1" smtClean="0">
                <a:solidFill>
                  <a:srgbClr val="0000CC"/>
                </a:solidFill>
              </a:rPr>
              <a:t>= </a:t>
            </a:r>
            <a:r>
              <a:rPr lang="en-US" altLang="vi-VN" sz="2800" b="1">
                <a:solidFill>
                  <a:srgbClr val="0000CC"/>
                </a:solidFill>
              </a:rPr>
              <a:t>(a x </a:t>
            </a:r>
            <a:r>
              <a:rPr lang="en-US" altLang="vi-VN" sz="2800" b="1" smtClean="0">
                <a:solidFill>
                  <a:srgbClr val="0000CC"/>
                </a:solidFill>
              </a:rPr>
              <a:t>a) </a:t>
            </a:r>
            <a:r>
              <a:rPr lang="en-US" altLang="vi-VN" sz="2800" b="1">
                <a:solidFill>
                  <a:srgbClr val="0000CC"/>
                </a:solidFill>
              </a:rPr>
              <a:t>x 6</a:t>
            </a:r>
          </a:p>
        </p:txBody>
      </p:sp>
      <p:sp>
        <p:nvSpPr>
          <p:cNvPr id="7188" name="Text Box 25"/>
          <p:cNvSpPr txBox="1">
            <a:spLocks noChangeArrowheads="1"/>
          </p:cNvSpPr>
          <p:nvPr/>
        </p:nvSpPr>
        <p:spPr bwMode="auto">
          <a:xfrm>
            <a:off x="5334000" y="5945187"/>
            <a:ext cx="2743200" cy="608013"/>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200" b="1">
                <a:solidFill>
                  <a:srgbClr val="0000CC"/>
                </a:solidFill>
              </a:rPr>
              <a:t>V</a:t>
            </a:r>
            <a:r>
              <a:rPr lang="en-US" altLang="vi-VN" sz="2800" b="1">
                <a:solidFill>
                  <a:srgbClr val="0000CC"/>
                </a:solidFill>
              </a:rPr>
              <a:t>= a x a x a</a:t>
            </a:r>
          </a:p>
        </p:txBody>
      </p:sp>
      <p:sp>
        <p:nvSpPr>
          <p:cNvPr id="12314" name="Line 26"/>
          <p:cNvSpPr>
            <a:spLocks noChangeShapeType="1"/>
          </p:cNvSpPr>
          <p:nvPr/>
        </p:nvSpPr>
        <p:spPr bwMode="auto">
          <a:xfrm flipV="1">
            <a:off x="1981200" y="1219200"/>
            <a:ext cx="685800" cy="838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15" name="Line 27"/>
          <p:cNvSpPr>
            <a:spLocks noChangeShapeType="1"/>
          </p:cNvSpPr>
          <p:nvPr/>
        </p:nvSpPr>
        <p:spPr bwMode="auto">
          <a:xfrm flipV="1">
            <a:off x="1981200" y="1905000"/>
            <a:ext cx="685800" cy="152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16" name="Line 28"/>
          <p:cNvSpPr>
            <a:spLocks noChangeShapeType="1"/>
          </p:cNvSpPr>
          <p:nvPr/>
        </p:nvSpPr>
        <p:spPr bwMode="auto">
          <a:xfrm>
            <a:off x="1981200" y="2057400"/>
            <a:ext cx="6858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17" name="Line 29"/>
          <p:cNvSpPr>
            <a:spLocks noChangeShapeType="1"/>
          </p:cNvSpPr>
          <p:nvPr/>
        </p:nvSpPr>
        <p:spPr bwMode="auto">
          <a:xfrm>
            <a:off x="1981200" y="2057400"/>
            <a:ext cx="685800" cy="1066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18" name="Line 30"/>
          <p:cNvSpPr>
            <a:spLocks noChangeShapeType="1"/>
          </p:cNvSpPr>
          <p:nvPr/>
        </p:nvSpPr>
        <p:spPr bwMode="auto">
          <a:xfrm>
            <a:off x="4648200" y="1143000"/>
            <a:ext cx="685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19" name="Line 31"/>
          <p:cNvSpPr>
            <a:spLocks noChangeShapeType="1"/>
          </p:cNvSpPr>
          <p:nvPr/>
        </p:nvSpPr>
        <p:spPr bwMode="auto">
          <a:xfrm>
            <a:off x="4648200" y="1752600"/>
            <a:ext cx="685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20" name="Line 32"/>
          <p:cNvSpPr>
            <a:spLocks noChangeShapeType="1"/>
          </p:cNvSpPr>
          <p:nvPr/>
        </p:nvSpPr>
        <p:spPr bwMode="auto">
          <a:xfrm>
            <a:off x="4648200" y="2438400"/>
            <a:ext cx="685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12321" name="Line 33"/>
          <p:cNvSpPr>
            <a:spLocks noChangeShapeType="1"/>
          </p:cNvSpPr>
          <p:nvPr/>
        </p:nvSpPr>
        <p:spPr bwMode="auto">
          <a:xfrm>
            <a:off x="4648200" y="3124200"/>
            <a:ext cx="685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FF0000"/>
              </a:solidFill>
            </a:endParaRPr>
          </a:p>
        </p:txBody>
      </p:sp>
      <p:sp>
        <p:nvSpPr>
          <p:cNvPr id="7197" name="Line 34"/>
          <p:cNvSpPr>
            <a:spLocks noChangeShapeType="1"/>
          </p:cNvSpPr>
          <p:nvPr/>
        </p:nvSpPr>
        <p:spPr bwMode="auto">
          <a:xfrm>
            <a:off x="4648200" y="4192587"/>
            <a:ext cx="6858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7198" name="Line 35"/>
          <p:cNvSpPr>
            <a:spLocks noChangeShapeType="1"/>
          </p:cNvSpPr>
          <p:nvPr/>
        </p:nvSpPr>
        <p:spPr bwMode="auto">
          <a:xfrm>
            <a:off x="4648200" y="4878387"/>
            <a:ext cx="6858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7199" name="Line 36"/>
          <p:cNvSpPr>
            <a:spLocks noChangeShapeType="1"/>
          </p:cNvSpPr>
          <p:nvPr/>
        </p:nvSpPr>
        <p:spPr bwMode="auto">
          <a:xfrm>
            <a:off x="4648200" y="5564187"/>
            <a:ext cx="6858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7200" name="Line 37"/>
          <p:cNvSpPr>
            <a:spLocks noChangeShapeType="1"/>
          </p:cNvSpPr>
          <p:nvPr/>
        </p:nvSpPr>
        <p:spPr bwMode="auto">
          <a:xfrm>
            <a:off x="4648200" y="6326187"/>
            <a:ext cx="6858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12326" name="Line 38"/>
          <p:cNvSpPr>
            <a:spLocks noChangeShapeType="1"/>
          </p:cNvSpPr>
          <p:nvPr/>
        </p:nvSpPr>
        <p:spPr bwMode="auto">
          <a:xfrm>
            <a:off x="2057400" y="5487987"/>
            <a:ext cx="609600" cy="9906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12327" name="Line 39"/>
          <p:cNvSpPr>
            <a:spLocks noChangeShapeType="1"/>
          </p:cNvSpPr>
          <p:nvPr/>
        </p:nvSpPr>
        <p:spPr bwMode="auto">
          <a:xfrm>
            <a:off x="2057400" y="5494337"/>
            <a:ext cx="609600" cy="2286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12328" name="Line 40"/>
          <p:cNvSpPr>
            <a:spLocks noChangeShapeType="1"/>
          </p:cNvSpPr>
          <p:nvPr/>
        </p:nvSpPr>
        <p:spPr bwMode="auto">
          <a:xfrm flipV="1">
            <a:off x="2057400" y="5043487"/>
            <a:ext cx="609600" cy="4572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12329" name="Line 41"/>
          <p:cNvSpPr>
            <a:spLocks noChangeShapeType="1"/>
          </p:cNvSpPr>
          <p:nvPr/>
        </p:nvSpPr>
        <p:spPr bwMode="auto">
          <a:xfrm flipV="1">
            <a:off x="2057400" y="4440237"/>
            <a:ext cx="609600" cy="10668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solidFill>
                <a:srgbClr val="0000CC"/>
              </a:solidFill>
            </a:endParaRPr>
          </a:p>
        </p:txBody>
      </p:sp>
      <p:sp>
        <p:nvSpPr>
          <p:cNvPr id="37" name="Text Box 6"/>
          <p:cNvSpPr txBox="1">
            <a:spLocks noChangeArrowheads="1"/>
          </p:cNvSpPr>
          <p:nvPr/>
        </p:nvSpPr>
        <p:spPr bwMode="auto">
          <a:xfrm>
            <a:off x="3144982" y="164898"/>
            <a:ext cx="3429000" cy="461665"/>
          </a:xfrm>
          <a:prstGeom prst="rect">
            <a:avLst/>
          </a:prstGeom>
          <a:solidFill>
            <a:srgbClr val="FFFF00"/>
          </a:solidFill>
          <a:ln w="28575">
            <a:noFill/>
            <a:miter lim="800000"/>
            <a:headEnd/>
            <a:tailEnd/>
          </a:ln>
          <a:effectLst/>
        </p:spPr>
        <p:txBody>
          <a:bodyPr wrap="square">
            <a:spAutoFit/>
          </a:bodyPr>
          <a:lstStyle>
            <a:lvl1pPr eaLnBrk="0" hangingPunct="0">
              <a:defRPr sz="2600">
                <a:solidFill>
                  <a:schemeClr val="tx1"/>
                </a:solidFill>
                <a:latin typeface="Arial" panose="020B0604020202020204" pitchFamily="34" charset="0"/>
                <a:cs typeface="Arial" panose="020B0604020202020204" pitchFamily="34" charset="0"/>
              </a:defRPr>
            </a:lvl1pPr>
            <a:lvl2pPr marL="742950" indent="-285750" eaLnBrk="0" hangingPunct="0">
              <a:defRPr sz="2600">
                <a:solidFill>
                  <a:schemeClr val="tx1"/>
                </a:solidFill>
                <a:latin typeface="Arial" panose="020B0604020202020204" pitchFamily="34" charset="0"/>
                <a:cs typeface="Arial" panose="020B0604020202020204" pitchFamily="34" charset="0"/>
              </a:defRPr>
            </a:lvl2pPr>
            <a:lvl3pPr marL="1143000" indent="-228600" eaLnBrk="0" hangingPunct="0">
              <a:defRPr sz="2600">
                <a:solidFill>
                  <a:schemeClr val="tx1"/>
                </a:solidFill>
                <a:latin typeface="Arial" panose="020B0604020202020204" pitchFamily="34" charset="0"/>
                <a:cs typeface="Arial" panose="020B0604020202020204" pitchFamily="34" charset="0"/>
              </a:defRPr>
            </a:lvl3pPr>
            <a:lvl4pPr marL="1600200" indent="-228600" eaLnBrk="0" hangingPunct="0">
              <a:defRPr sz="2600">
                <a:solidFill>
                  <a:schemeClr val="tx1"/>
                </a:solidFill>
                <a:latin typeface="Arial" panose="020B0604020202020204" pitchFamily="34" charset="0"/>
                <a:cs typeface="Arial" panose="020B0604020202020204" pitchFamily="34" charset="0"/>
              </a:defRPr>
            </a:lvl4pPr>
            <a:lvl5pPr marL="2057400" indent="-228600" eaLnBrk="0" hangingPunct="0">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b="1" smtClean="0">
                <a:solidFill>
                  <a:srgbClr val="FF0000"/>
                </a:solidFill>
              </a:rPr>
              <a:t>KIẾN THỨC CẦN NHỚ</a:t>
            </a:r>
            <a:endParaRPr lang="en-US" altLang="vi-VN" sz="2400" b="1">
              <a:solidFill>
                <a:srgbClr val="FF0000"/>
              </a:solidFill>
            </a:endParaRPr>
          </a:p>
        </p:txBody>
      </p:sp>
    </p:spTree>
    <p:extLst>
      <p:ext uri="{BB962C8B-B14F-4D97-AF65-F5344CB8AC3E}">
        <p14:creationId xmlns:p14="http://schemas.microsoft.com/office/powerpoint/2010/main" val="4224463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17884" y="179252"/>
            <a:ext cx="2941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eaLnBrk="1" hangingPunct="1">
              <a:spcBef>
                <a:spcPct val="0"/>
              </a:spcBef>
              <a:buFontTx/>
              <a:buNone/>
            </a:pPr>
            <a:r>
              <a:rPr lang="en-US" altLang="en-US" sz="3600" b="1" u="sng">
                <a:solidFill>
                  <a:srgbClr val="FF0000"/>
                </a:solidFill>
                <a:latin typeface="Times New Roman" pitchFamily="18" charset="0"/>
                <a:ea typeface="Calibri" pitchFamily="34" charset="0"/>
                <a:cs typeface="Times New Roman" pitchFamily="18" charset="0"/>
              </a:rPr>
              <a:t>KHỞI ĐỘNG</a:t>
            </a:r>
          </a:p>
        </p:txBody>
      </p:sp>
      <p:sp>
        <p:nvSpPr>
          <p:cNvPr id="5" name="Rectangle 4"/>
          <p:cNvSpPr>
            <a:spLocks noChangeArrowheads="1"/>
          </p:cNvSpPr>
          <p:nvPr/>
        </p:nvSpPr>
        <p:spPr bwMode="auto">
          <a:xfrm>
            <a:off x="77427" y="1066664"/>
            <a:ext cx="8494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just" eaLnBrk="1" hangingPunct="1">
              <a:spcBef>
                <a:spcPct val="0"/>
              </a:spcBef>
              <a:buFontTx/>
              <a:buNone/>
            </a:pPr>
            <a:r>
              <a:rPr lang="en-US" altLang="en-US" sz="3600" b="1" dirty="0" err="1" smtClean="0">
                <a:latin typeface="Times New Roman" pitchFamily="18" charset="0"/>
                <a:cs typeface="Times New Roman" pitchFamily="18" charset="0"/>
              </a:rPr>
              <a:t>Phát</a:t>
            </a:r>
            <a:r>
              <a:rPr lang="en-US" altLang="en-US" sz="3600" b="1" dirty="0" smtClean="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biểu</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quy</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tắc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và</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viết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công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thức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tính</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thể</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tích</a:t>
            </a:r>
            <a:r>
              <a:rPr lang="en-US" altLang="en-US" sz="3600" b="1" dirty="0">
                <a:latin typeface="Times New Roman" pitchFamily="18" charset="0"/>
                <a:cs typeface="Times New Roman" pitchFamily="18" charset="0"/>
              </a:rPr>
              <a:t> </a:t>
            </a:r>
            <a:r>
              <a:rPr lang="en-US" altLang="en-US" sz="3600" b="1" err="1">
                <a:latin typeface="Times New Roman" pitchFamily="18" charset="0"/>
                <a:cs typeface="Times New Roman" pitchFamily="18" charset="0"/>
              </a:rPr>
              <a:t>hình</a:t>
            </a:r>
            <a:r>
              <a:rPr lang="en-US" altLang="en-US" sz="3600" b="1">
                <a:latin typeface="Times New Roman" pitchFamily="18" charset="0"/>
                <a:cs typeface="Times New Roman" pitchFamily="18" charset="0"/>
              </a:rPr>
              <a:t> </a:t>
            </a:r>
            <a:r>
              <a:rPr lang="en-US" altLang="en-US" sz="3600" b="1" smtClean="0">
                <a:latin typeface="Times New Roman" pitchFamily="18" charset="0"/>
                <a:cs typeface="Times New Roman" pitchFamily="18" charset="0"/>
              </a:rPr>
              <a:t>lập phương.</a:t>
            </a:r>
            <a:endParaRPr lang="en-US" altLang="en-US" sz="3600" b="1" dirty="0">
              <a:latin typeface="Times New Roman" pitchFamily="18" charset="0"/>
              <a:cs typeface="Times New Roman" pitchFamily="18" charset="0"/>
            </a:endParaRPr>
          </a:p>
        </p:txBody>
      </p:sp>
      <p:sp>
        <p:nvSpPr>
          <p:cNvPr id="6" name="TextBox 6"/>
          <p:cNvSpPr txBox="1">
            <a:spLocks noChangeArrowheads="1"/>
          </p:cNvSpPr>
          <p:nvPr/>
        </p:nvSpPr>
        <p:spPr bwMode="auto">
          <a:xfrm>
            <a:off x="63572" y="2508114"/>
            <a:ext cx="8780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just" eaLnBrk="1" hangingPunct="1">
              <a:spcBef>
                <a:spcPct val="0"/>
              </a:spcBef>
              <a:buFontTx/>
              <a:buNone/>
            </a:pPr>
            <a:r>
              <a:rPr lang="en-US" altLang="en-US" sz="3600" b="1" dirty="0" err="1">
                <a:solidFill>
                  <a:srgbClr val="FF0000"/>
                </a:solidFill>
                <a:latin typeface="Times New Roman" pitchFamily="18" charset="0"/>
                <a:cs typeface="Times New Roman" pitchFamily="18" charset="0"/>
              </a:rPr>
              <a:t>Muốn</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thể</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tích</a:t>
            </a:r>
            <a:r>
              <a:rPr lang="en-US" altLang="en-US" sz="3600" b="1" dirty="0">
                <a:solidFill>
                  <a:srgbClr val="FF0000"/>
                </a:solidFill>
                <a:latin typeface="Times New Roman" pitchFamily="18" charset="0"/>
                <a:cs typeface="Times New Roman" pitchFamily="18" charset="0"/>
              </a:rPr>
              <a:t> </a:t>
            </a:r>
            <a:r>
              <a:rPr lang="en-US" altLang="en-US" sz="3600" b="1" err="1">
                <a:solidFill>
                  <a:srgbClr val="FF0000"/>
                </a:solidFill>
                <a:latin typeface="Times New Roman" pitchFamily="18" charset="0"/>
                <a:cs typeface="Times New Roman" pitchFamily="18" charset="0"/>
              </a:rPr>
              <a:t>hình</a:t>
            </a:r>
            <a:r>
              <a:rPr lang="en-US" altLang="en-US" sz="3600" b="1">
                <a:solidFill>
                  <a:srgbClr val="FF0000"/>
                </a:solidFill>
                <a:latin typeface="Times New Roman" pitchFamily="18" charset="0"/>
                <a:cs typeface="Times New Roman" pitchFamily="18" charset="0"/>
              </a:rPr>
              <a:t> </a:t>
            </a:r>
            <a:r>
              <a:rPr lang="en-US" altLang="en-US" sz="3600" b="1" smtClean="0">
                <a:solidFill>
                  <a:srgbClr val="FF0000"/>
                </a:solidFill>
                <a:latin typeface="Times New Roman" pitchFamily="18" charset="0"/>
                <a:cs typeface="Times New Roman" pitchFamily="18" charset="0"/>
              </a:rPr>
              <a:t>lập phương ta lấy cạnh nhân với cạnh rồi nhân với cạnh</a:t>
            </a:r>
            <a:r>
              <a:rPr lang="vi-VN" altLang="en-US" sz="3600" b="1" smtClean="0">
                <a:solidFill>
                  <a:srgbClr val="FF0000"/>
                </a:solidFill>
                <a:latin typeface="Times New Roman" pitchFamily="18" charset="0"/>
                <a:cs typeface="Times New Roman" pitchFamily="18" charset="0"/>
              </a:rPr>
              <a:t>.</a:t>
            </a:r>
            <a:endParaRPr lang="en-US" altLang="en-US" sz="3600" b="1" dirty="0">
              <a:solidFill>
                <a:srgbClr val="FF0000"/>
              </a:solidFill>
              <a:latin typeface="Times New Roman" pitchFamily="18" charset="0"/>
              <a:cs typeface="Times New Roman" pitchFamily="18" charset="0"/>
            </a:endParaRPr>
          </a:p>
        </p:txBody>
      </p:sp>
      <p:sp>
        <p:nvSpPr>
          <p:cNvPr id="7" name="Rectangle 6">
            <a:extLst/>
          </p:cNvPr>
          <p:cNvSpPr/>
          <p:nvPr/>
        </p:nvSpPr>
        <p:spPr>
          <a:xfrm>
            <a:off x="1331453" y="4303008"/>
            <a:ext cx="3836628" cy="923330"/>
          </a:xfrm>
          <a:prstGeom prst="rect">
            <a:avLst/>
          </a:prstGeom>
          <a:noFill/>
        </p:spPr>
        <p:txBody>
          <a:bodyPr wrap="none">
            <a:spAutoFit/>
          </a:bodyPr>
          <a:lstStyle/>
          <a:p>
            <a:pPr algn="ctr" eaLnBrk="1" hangingPunct="1">
              <a:defRPr/>
            </a:pPr>
            <a:r>
              <a:rPr lang="en-US" sz="5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 = a </a:t>
            </a:r>
            <a:r>
              <a:rPr lang="en-US" sz="54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 </a:t>
            </a:r>
            <a:r>
              <a:rPr lang="en-US" sz="5400" b="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54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 </a:t>
            </a:r>
            <a:r>
              <a:rPr lang="en-US" sz="5400" b="1"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a:t>
            </a:r>
            <a:endParaRPr lang="en-US" sz="5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8" name="Group 2"/>
          <p:cNvGrpSpPr>
            <a:grpSpLocks/>
          </p:cNvGrpSpPr>
          <p:nvPr/>
        </p:nvGrpSpPr>
        <p:grpSpPr bwMode="auto">
          <a:xfrm>
            <a:off x="5790339" y="3886200"/>
            <a:ext cx="2759113" cy="2681798"/>
            <a:chOff x="624" y="576"/>
            <a:chExt cx="2554" cy="1273"/>
          </a:xfrm>
        </p:grpSpPr>
        <p:sp>
          <p:nvSpPr>
            <p:cNvPr id="9" name="Line 3"/>
            <p:cNvSpPr>
              <a:spLocks noChangeShapeType="1"/>
            </p:cNvSpPr>
            <p:nvPr/>
          </p:nvSpPr>
          <p:spPr bwMode="auto">
            <a:xfrm>
              <a:off x="624" y="960"/>
              <a:ext cx="153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0" name="Line 4"/>
            <p:cNvSpPr>
              <a:spLocks noChangeShapeType="1"/>
            </p:cNvSpPr>
            <p:nvPr/>
          </p:nvSpPr>
          <p:spPr bwMode="auto">
            <a:xfrm>
              <a:off x="624" y="960"/>
              <a:ext cx="0" cy="6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1" name="Line 5"/>
            <p:cNvSpPr>
              <a:spLocks noChangeShapeType="1"/>
            </p:cNvSpPr>
            <p:nvPr/>
          </p:nvSpPr>
          <p:spPr bwMode="auto">
            <a:xfrm>
              <a:off x="2160" y="960"/>
              <a:ext cx="0" cy="6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 name="Line 6"/>
            <p:cNvSpPr>
              <a:spLocks noChangeShapeType="1"/>
            </p:cNvSpPr>
            <p:nvPr/>
          </p:nvSpPr>
          <p:spPr bwMode="auto">
            <a:xfrm>
              <a:off x="624" y="1632"/>
              <a:ext cx="153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3" name="Line 7"/>
            <p:cNvSpPr>
              <a:spLocks noChangeShapeType="1"/>
            </p:cNvSpPr>
            <p:nvPr/>
          </p:nvSpPr>
          <p:spPr bwMode="auto">
            <a:xfrm flipV="1">
              <a:off x="624" y="576"/>
              <a:ext cx="48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4" name="Line 8"/>
            <p:cNvSpPr>
              <a:spLocks noChangeShapeType="1"/>
            </p:cNvSpPr>
            <p:nvPr/>
          </p:nvSpPr>
          <p:spPr bwMode="auto">
            <a:xfrm flipV="1">
              <a:off x="2160" y="576"/>
              <a:ext cx="48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5" name="Line 9"/>
            <p:cNvSpPr>
              <a:spLocks noChangeShapeType="1"/>
            </p:cNvSpPr>
            <p:nvPr/>
          </p:nvSpPr>
          <p:spPr bwMode="auto">
            <a:xfrm>
              <a:off x="1104" y="576"/>
              <a:ext cx="1536"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6" name="Line 10"/>
            <p:cNvSpPr>
              <a:spLocks noChangeShapeType="1"/>
            </p:cNvSpPr>
            <p:nvPr/>
          </p:nvSpPr>
          <p:spPr bwMode="auto">
            <a:xfrm>
              <a:off x="2613" y="576"/>
              <a:ext cx="0" cy="6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7" name="Line 11"/>
            <p:cNvSpPr>
              <a:spLocks noChangeShapeType="1"/>
            </p:cNvSpPr>
            <p:nvPr/>
          </p:nvSpPr>
          <p:spPr bwMode="auto">
            <a:xfrm flipV="1">
              <a:off x="2160" y="1248"/>
              <a:ext cx="480" cy="38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 name="Line 12"/>
            <p:cNvSpPr>
              <a:spLocks noChangeShapeType="1"/>
            </p:cNvSpPr>
            <p:nvPr/>
          </p:nvSpPr>
          <p:spPr bwMode="auto">
            <a:xfrm>
              <a:off x="1104" y="576"/>
              <a:ext cx="0" cy="67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Line 13"/>
            <p:cNvSpPr>
              <a:spLocks noChangeShapeType="1"/>
            </p:cNvSpPr>
            <p:nvPr/>
          </p:nvSpPr>
          <p:spPr bwMode="auto">
            <a:xfrm flipV="1">
              <a:off x="624" y="1248"/>
              <a:ext cx="480" cy="38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Line 14"/>
            <p:cNvSpPr>
              <a:spLocks noChangeShapeType="1"/>
            </p:cNvSpPr>
            <p:nvPr/>
          </p:nvSpPr>
          <p:spPr bwMode="auto">
            <a:xfrm>
              <a:off x="1104" y="1248"/>
              <a:ext cx="1536"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1" name="Text Box 15"/>
            <p:cNvSpPr txBox="1">
              <a:spLocks noChangeArrowheads="1"/>
            </p:cNvSpPr>
            <p:nvPr/>
          </p:nvSpPr>
          <p:spPr bwMode="auto">
            <a:xfrm>
              <a:off x="1248" y="1542"/>
              <a:ext cx="91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smtClean="0">
                  <a:ln>
                    <a:noFill/>
                  </a:ln>
                  <a:solidFill>
                    <a:srgbClr val="000000"/>
                  </a:solidFill>
                  <a:effectLst/>
                  <a:uLnTx/>
                  <a:uFillTx/>
                  <a:latin typeface="Times New Roman" pitchFamily="18" charset="0"/>
                  <a:cs typeface="Arial" charset="0"/>
                </a:rPr>
                <a:t>a</a:t>
              </a:r>
            </a:p>
          </p:txBody>
        </p:sp>
        <p:sp>
          <p:nvSpPr>
            <p:cNvPr id="22" name="Text Box 16"/>
            <p:cNvSpPr txBox="1">
              <a:spLocks noChangeArrowheads="1"/>
            </p:cNvSpPr>
            <p:nvPr/>
          </p:nvSpPr>
          <p:spPr bwMode="auto">
            <a:xfrm>
              <a:off x="2448" y="1296"/>
              <a:ext cx="624"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0" cap="none" spc="0" normalizeH="0" baseline="0" noProof="0" smtClean="0">
                  <a:ln>
                    <a:noFill/>
                  </a:ln>
                  <a:solidFill>
                    <a:srgbClr val="000000"/>
                  </a:solidFill>
                  <a:effectLst/>
                  <a:uLnTx/>
                  <a:uFillTx/>
                  <a:latin typeface="Times New Roman" pitchFamily="18" charset="0"/>
                  <a:cs typeface="Arial" charset="0"/>
                </a:rPr>
                <a:t>a</a:t>
              </a:r>
              <a:endParaRPr kumimoji="0" lang="en-US" altLang="en-US" b="1" i="0" u="none" strike="noStrike" kern="0" cap="none" spc="0" normalizeH="0" baseline="0" noProof="0" dirty="0" smtClean="0">
                <a:ln>
                  <a:noFill/>
                </a:ln>
                <a:solidFill>
                  <a:srgbClr val="000000"/>
                </a:solidFill>
                <a:effectLst/>
                <a:uLnTx/>
                <a:uFillTx/>
                <a:latin typeface="Times New Roman" pitchFamily="18" charset="0"/>
                <a:cs typeface="Arial" charset="0"/>
              </a:endParaRPr>
            </a:p>
          </p:txBody>
        </p:sp>
        <p:sp>
          <p:nvSpPr>
            <p:cNvPr id="23" name="Text Box 17"/>
            <p:cNvSpPr txBox="1">
              <a:spLocks noChangeArrowheads="1"/>
            </p:cNvSpPr>
            <p:nvPr/>
          </p:nvSpPr>
          <p:spPr bwMode="auto">
            <a:xfrm>
              <a:off x="2668" y="652"/>
              <a:ext cx="510"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0" cap="none" spc="0" normalizeH="0" baseline="0" noProof="0" smtClean="0">
                  <a:ln>
                    <a:noFill/>
                  </a:ln>
                  <a:solidFill>
                    <a:srgbClr val="000000"/>
                  </a:solidFill>
                  <a:effectLst/>
                  <a:uLnTx/>
                  <a:uFillTx/>
                  <a:latin typeface="Times New Roman" pitchFamily="18" charset="0"/>
                  <a:cs typeface="Arial" charset="0"/>
                </a:rPr>
                <a:t>a</a:t>
              </a:r>
              <a:endParaRPr kumimoji="0" lang="en-US" altLang="en-US" sz="3600" b="1" i="0" u="none" strike="noStrike" kern="0" cap="none" spc="0" normalizeH="0" baseline="0" noProof="0" dirty="0" smtClean="0">
                <a:ln>
                  <a:noFill/>
                </a:ln>
                <a:solidFill>
                  <a:srgbClr val="000000"/>
                </a:solidFill>
                <a:effectLst/>
                <a:uLnTx/>
                <a:uFillTx/>
                <a:latin typeface="Times New Roman" pitchFamily="18" charset="0"/>
                <a:cs typeface="Arial" charset="0"/>
              </a:endParaRPr>
            </a:p>
          </p:txBody>
        </p:sp>
      </p:grpSp>
    </p:spTree>
    <p:extLst>
      <p:ext uri="{BB962C8B-B14F-4D97-AF65-F5344CB8AC3E}">
        <p14:creationId xmlns:p14="http://schemas.microsoft.com/office/powerpoint/2010/main" val="240575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7924800" cy="2492990"/>
          </a:xfrm>
          <a:prstGeom prst="rect">
            <a:avLst/>
          </a:prstGeom>
          <a:noFill/>
        </p:spPr>
        <p:txBody>
          <a:bodyPr wrap="square" rtlCol="0">
            <a:spAutoFit/>
          </a:bodyPr>
          <a:lstStyle/>
          <a:p>
            <a:pPr algn="ctr">
              <a:lnSpc>
                <a:spcPct val="130000"/>
              </a:lnSpc>
            </a:pPr>
            <a:r>
              <a:rPr lang="en-US" sz="6000" b="1" smtClean="0">
                <a:solidFill>
                  <a:srgbClr val="0000CC"/>
                </a:solidFill>
                <a:latin typeface="Arial" panose="020B0604020202020204" pitchFamily="34" charset="0"/>
                <a:cs typeface="Arial" panose="020B0604020202020204" pitchFamily="34" charset="0"/>
              </a:rPr>
              <a:t>LUYỆN TẬP CHUNG</a:t>
            </a:r>
          </a:p>
          <a:p>
            <a:pPr algn="ctr">
              <a:lnSpc>
                <a:spcPct val="130000"/>
              </a:lnSpc>
            </a:pPr>
            <a:r>
              <a:rPr lang="en-US" sz="6000" b="1" smtClean="0">
                <a:solidFill>
                  <a:srgbClr val="0066FF"/>
                </a:solidFill>
                <a:latin typeface="Arial" panose="020B0604020202020204" pitchFamily="34" charset="0"/>
                <a:cs typeface="Arial" panose="020B0604020202020204" pitchFamily="34" charset="0"/>
              </a:rPr>
              <a:t>Trang 123</a:t>
            </a:r>
            <a:endParaRPr lang="en-US" sz="6000" dirty="0" smtClean="0">
              <a:solidFill>
                <a:srgbClr val="00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4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926729"/>
          </a:xfrm>
          <a:prstGeom prst="rect">
            <a:avLst/>
          </a:prstGeom>
          <a:noFill/>
        </p:spPr>
        <p:txBody>
          <a:bodyPr wrap="square" rtlCol="0">
            <a:spAutoFit/>
          </a:bodyPr>
          <a:lstStyle/>
          <a:p>
            <a:pPr algn="just">
              <a:lnSpc>
                <a:spcPct val="130000"/>
              </a:lnSpc>
            </a:pPr>
            <a:r>
              <a:rPr lang="en-US" sz="2200" b="1" dirty="0" smtClean="0">
                <a:solidFill>
                  <a:srgbClr val="FF0000"/>
                </a:solidFill>
                <a:latin typeface="Arial" panose="020B0604020202020204" pitchFamily="34" charset="0"/>
                <a:cs typeface="Arial" panose="020B0604020202020204" pitchFamily="34" charset="0"/>
              </a:rPr>
              <a:t>Bài 1</a:t>
            </a:r>
            <a:r>
              <a:rPr lang="en-US" sz="2200" b="1" smtClean="0">
                <a:solidFill>
                  <a:srgbClr val="FF0000"/>
                </a:solidFill>
                <a:latin typeface="Arial" panose="020B0604020202020204" pitchFamily="34" charset="0"/>
                <a:cs typeface="Arial" panose="020B0604020202020204" pitchFamily="34" charset="0"/>
              </a:rPr>
              <a:t>:</a:t>
            </a:r>
            <a:r>
              <a:rPr lang="en-US" sz="2200" smtClean="0">
                <a:latin typeface="Arial" panose="020B0604020202020204" pitchFamily="34" charset="0"/>
                <a:cs typeface="Arial" panose="020B0604020202020204" pitchFamily="34" charset="0"/>
              </a:rPr>
              <a:t> Một hình lập phương có cạnh 2,5cm. Tính diện tích một mặt, diện tích toàn phần và thể tích của hình lập phương đó. </a:t>
            </a:r>
            <a:endParaRPr lang="en-US" sz="2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1447800"/>
            <a:ext cx="1815667" cy="1942160"/>
          </a:xfrm>
          <a:prstGeom prst="rect">
            <a:avLst/>
          </a:prstGeom>
        </p:spPr>
      </p:pic>
      <p:sp>
        <p:nvSpPr>
          <p:cNvPr id="5" name="TextBox 4"/>
          <p:cNvSpPr txBox="1"/>
          <p:nvPr/>
        </p:nvSpPr>
        <p:spPr>
          <a:xfrm>
            <a:off x="1371600" y="1447800"/>
            <a:ext cx="2209800" cy="522451"/>
          </a:xfrm>
          <a:prstGeom prst="rect">
            <a:avLst/>
          </a:prstGeom>
          <a:solidFill>
            <a:srgbClr val="FFFF00"/>
          </a:solidFill>
        </p:spPr>
        <p:txBody>
          <a:bodyPr wrap="square" rtlCol="0">
            <a:spAutoFit/>
          </a:bodyPr>
          <a:lstStyle/>
          <a:p>
            <a:pPr algn="just">
              <a:lnSpc>
                <a:spcPct val="130000"/>
              </a:lnSpc>
            </a:pPr>
            <a:r>
              <a:rPr lang="en-US" sz="2400" b="1" smtClean="0">
                <a:solidFill>
                  <a:srgbClr val="0000CC"/>
                </a:solidFill>
                <a:latin typeface="Arial" panose="020B0604020202020204" pitchFamily="34" charset="0"/>
                <a:cs typeface="Arial" panose="020B0604020202020204" pitchFamily="34" charset="0"/>
              </a:rPr>
              <a:t>S</a:t>
            </a:r>
            <a:r>
              <a:rPr lang="en-US" sz="2400" b="1" baseline="-25000" smtClean="0">
                <a:solidFill>
                  <a:srgbClr val="0000CC"/>
                </a:solidFill>
                <a:latin typeface="Arial" panose="020B0604020202020204" pitchFamily="34" charset="0"/>
                <a:cs typeface="Arial" panose="020B0604020202020204" pitchFamily="34" charset="0"/>
              </a:rPr>
              <a:t>1</a:t>
            </a:r>
            <a:r>
              <a:rPr lang="en-US" sz="2400" b="1" smtClean="0">
                <a:solidFill>
                  <a:srgbClr val="0000CC"/>
                </a:solidFill>
                <a:latin typeface="Arial" panose="020B0604020202020204" pitchFamily="34" charset="0"/>
                <a:cs typeface="Arial" panose="020B0604020202020204" pitchFamily="34" charset="0"/>
              </a:rPr>
              <a:t> </a:t>
            </a:r>
            <a:r>
              <a:rPr lang="en-US" sz="2400" b="1" baseline="-25000" smtClean="0">
                <a:solidFill>
                  <a:srgbClr val="0000CC"/>
                </a:solidFill>
                <a:latin typeface="Arial" panose="020B0604020202020204" pitchFamily="34" charset="0"/>
                <a:cs typeface="Arial" panose="020B0604020202020204" pitchFamily="34" charset="0"/>
              </a:rPr>
              <a:t>mặt</a:t>
            </a:r>
            <a:r>
              <a:rPr lang="en-US" sz="2400" b="1" smtClean="0">
                <a:solidFill>
                  <a:srgbClr val="0000CC"/>
                </a:solidFill>
                <a:latin typeface="Arial" panose="020B0604020202020204" pitchFamily="34" charset="0"/>
                <a:cs typeface="Arial" panose="020B0604020202020204" pitchFamily="34" charset="0"/>
              </a:rPr>
              <a:t> = a x a</a:t>
            </a:r>
            <a:endParaRPr lang="en-US" sz="2400" dirty="0" smtClean="0">
              <a:solidFill>
                <a:srgbClr val="0000CC"/>
              </a:solidFill>
              <a:latin typeface="Arial" panose="020B0604020202020204" pitchFamily="34" charset="0"/>
              <a:cs typeface="Arial" panose="020B0604020202020204" pitchFamily="34" charset="0"/>
            </a:endParaRPr>
          </a:p>
        </p:txBody>
      </p:sp>
      <p:sp>
        <p:nvSpPr>
          <p:cNvPr id="7" name="TextBox 6"/>
          <p:cNvSpPr txBox="1"/>
          <p:nvPr/>
        </p:nvSpPr>
        <p:spPr>
          <a:xfrm>
            <a:off x="1371600" y="2088902"/>
            <a:ext cx="2209800" cy="522451"/>
          </a:xfrm>
          <a:prstGeom prst="rect">
            <a:avLst/>
          </a:prstGeom>
          <a:solidFill>
            <a:srgbClr val="FFFF00"/>
          </a:solidFill>
        </p:spPr>
        <p:txBody>
          <a:bodyPr wrap="square" rtlCol="0">
            <a:spAutoFit/>
          </a:bodyPr>
          <a:lstStyle/>
          <a:p>
            <a:pPr algn="just">
              <a:lnSpc>
                <a:spcPct val="130000"/>
              </a:lnSpc>
            </a:pPr>
            <a:r>
              <a:rPr lang="en-US" sz="2400" b="1" smtClean="0">
                <a:solidFill>
                  <a:srgbClr val="0000CC"/>
                </a:solidFill>
                <a:latin typeface="Arial" panose="020B0604020202020204" pitchFamily="34" charset="0"/>
                <a:cs typeface="Arial" panose="020B0604020202020204" pitchFamily="34" charset="0"/>
              </a:rPr>
              <a:t>S</a:t>
            </a:r>
            <a:r>
              <a:rPr lang="en-US" sz="2400" b="1" baseline="-25000" smtClean="0">
                <a:solidFill>
                  <a:srgbClr val="0000CC"/>
                </a:solidFill>
                <a:latin typeface="Arial" panose="020B0604020202020204" pitchFamily="34" charset="0"/>
                <a:cs typeface="Arial" panose="020B0604020202020204" pitchFamily="34" charset="0"/>
              </a:rPr>
              <a:t>tp</a:t>
            </a:r>
            <a:r>
              <a:rPr lang="en-US" sz="2400" b="1">
                <a:solidFill>
                  <a:srgbClr val="0000CC"/>
                </a:solidFill>
                <a:latin typeface="Arial" panose="020B0604020202020204" pitchFamily="34" charset="0"/>
                <a:cs typeface="Arial" panose="020B0604020202020204" pitchFamily="34" charset="0"/>
              </a:rPr>
              <a:t> = S</a:t>
            </a:r>
            <a:r>
              <a:rPr lang="en-US" sz="2400" b="1" baseline="-25000">
                <a:solidFill>
                  <a:srgbClr val="0000CC"/>
                </a:solidFill>
                <a:latin typeface="Arial" panose="020B0604020202020204" pitchFamily="34" charset="0"/>
                <a:cs typeface="Arial" panose="020B0604020202020204" pitchFamily="34" charset="0"/>
              </a:rPr>
              <a:t>1</a:t>
            </a:r>
            <a:r>
              <a:rPr lang="en-US" sz="2400" b="1">
                <a:solidFill>
                  <a:srgbClr val="0000CC"/>
                </a:solidFill>
                <a:latin typeface="Arial" panose="020B0604020202020204" pitchFamily="34" charset="0"/>
                <a:cs typeface="Arial" panose="020B0604020202020204" pitchFamily="34" charset="0"/>
              </a:rPr>
              <a:t> </a:t>
            </a:r>
            <a:r>
              <a:rPr lang="en-US" sz="2400" b="1" baseline="-25000">
                <a:solidFill>
                  <a:srgbClr val="0000CC"/>
                </a:solidFill>
                <a:latin typeface="Arial" panose="020B0604020202020204" pitchFamily="34" charset="0"/>
                <a:cs typeface="Arial" panose="020B0604020202020204" pitchFamily="34" charset="0"/>
              </a:rPr>
              <a:t>mặt</a:t>
            </a:r>
            <a:r>
              <a:rPr lang="en-US" sz="2400" b="1" smtClean="0">
                <a:solidFill>
                  <a:srgbClr val="0000CC"/>
                </a:solidFill>
                <a:latin typeface="Arial" panose="020B0604020202020204" pitchFamily="34" charset="0"/>
                <a:cs typeface="Arial" panose="020B0604020202020204" pitchFamily="34" charset="0"/>
              </a:rPr>
              <a:t> x 6</a:t>
            </a:r>
            <a:endParaRPr lang="en-US" sz="2400" dirty="0" smtClean="0">
              <a:solidFill>
                <a:srgbClr val="0000CC"/>
              </a:solidFill>
              <a:latin typeface="Arial" panose="020B0604020202020204" pitchFamily="34" charset="0"/>
              <a:cs typeface="Arial" panose="020B0604020202020204" pitchFamily="34" charset="0"/>
            </a:endParaRPr>
          </a:p>
        </p:txBody>
      </p:sp>
      <p:sp>
        <p:nvSpPr>
          <p:cNvPr id="8" name="TextBox 7"/>
          <p:cNvSpPr txBox="1"/>
          <p:nvPr/>
        </p:nvSpPr>
        <p:spPr>
          <a:xfrm>
            <a:off x="1384300" y="2836298"/>
            <a:ext cx="2197100" cy="522451"/>
          </a:xfrm>
          <a:prstGeom prst="rect">
            <a:avLst/>
          </a:prstGeom>
          <a:solidFill>
            <a:srgbClr val="FFFF00"/>
          </a:solidFill>
        </p:spPr>
        <p:txBody>
          <a:bodyPr wrap="square" rtlCol="0">
            <a:spAutoFit/>
          </a:bodyPr>
          <a:lstStyle/>
          <a:p>
            <a:pPr algn="just">
              <a:lnSpc>
                <a:spcPct val="130000"/>
              </a:lnSpc>
            </a:pPr>
            <a:r>
              <a:rPr lang="en-US" sz="2400" b="1" smtClean="0">
                <a:solidFill>
                  <a:srgbClr val="0000CC"/>
                </a:solidFill>
                <a:latin typeface="Arial" panose="020B0604020202020204" pitchFamily="34" charset="0"/>
                <a:cs typeface="Arial" panose="020B0604020202020204" pitchFamily="34" charset="0"/>
              </a:rPr>
              <a:t>V = a x a x a</a:t>
            </a:r>
            <a:endParaRPr lang="en-US" sz="2400" dirty="0" smtClean="0">
              <a:solidFill>
                <a:srgbClr val="0000CC"/>
              </a:solidFill>
              <a:latin typeface="Arial" panose="020B0604020202020204" pitchFamily="34" charset="0"/>
              <a:cs typeface="Arial" panose="020B0604020202020204" pitchFamily="34" charset="0"/>
            </a:endParaRPr>
          </a:p>
        </p:txBody>
      </p:sp>
      <p:sp>
        <p:nvSpPr>
          <p:cNvPr id="9" name="TextBox 8"/>
          <p:cNvSpPr txBox="1"/>
          <p:nvPr/>
        </p:nvSpPr>
        <p:spPr>
          <a:xfrm>
            <a:off x="4316926" y="3288173"/>
            <a:ext cx="1169474" cy="400110"/>
          </a:xfrm>
          <a:prstGeom prst="rect">
            <a:avLst/>
          </a:prstGeom>
          <a:noFill/>
        </p:spPr>
        <p:txBody>
          <a:bodyPr wrap="square" rtlCol="0">
            <a:spAutoFit/>
          </a:bodyPr>
          <a:lstStyle/>
          <a:p>
            <a:r>
              <a:rPr lang="en-US" sz="2000" b="1" dirty="0" err="1" smtClean="0">
                <a:solidFill>
                  <a:srgbClr val="FF0000"/>
                </a:solidFill>
                <a:latin typeface="Arial" panose="020B0604020202020204" pitchFamily="34" charset="0"/>
                <a:cs typeface="Arial" panose="020B0604020202020204" pitchFamily="34" charset="0"/>
              </a:rPr>
              <a:t>Bài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giả</a:t>
            </a:r>
            <a:r>
              <a:rPr lang="en-US" sz="2000" b="1" dirty="0" err="1">
                <a:solidFill>
                  <a:srgbClr val="FF0000"/>
                </a:solidFill>
                <a:latin typeface="Arial" panose="020B0604020202020204" pitchFamily="34" charset="0"/>
                <a:cs typeface="Arial" panose="020B0604020202020204" pitchFamily="34" charset="0"/>
              </a:rPr>
              <a:t>i</a:t>
            </a:r>
            <a:endParaRPr lang="en-US" sz="20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408302" y="3637133"/>
            <a:ext cx="4979248"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Diện tích một mặt của hình lập phương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3078099" y="4036844"/>
            <a:ext cx="5029200"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2,5 x 2,5 = 6,25 (cm</a:t>
            </a:r>
            <a:r>
              <a:rPr lang="en-US" sz="2000" b="1" baseline="30000" smtClean="0">
                <a:solidFill>
                  <a:srgbClr val="0000CC"/>
                </a:solidFill>
                <a:latin typeface="Arial" panose="020B0604020202020204" pitchFamily="34" charset="0"/>
                <a:cs typeface="Arial" panose="020B0604020202020204" pitchFamily="34" charset="0"/>
              </a:rPr>
              <a:t>2</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12" name="Rectangle 11"/>
          <p:cNvSpPr/>
          <p:nvPr/>
        </p:nvSpPr>
        <p:spPr>
          <a:xfrm>
            <a:off x="2408302" y="4385836"/>
            <a:ext cx="5195653"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Diện tích toàn phần của hình lập phương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3078099" y="4785547"/>
            <a:ext cx="5029200"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6,25 x 6 = 37,5 (cm</a:t>
            </a:r>
            <a:r>
              <a:rPr lang="en-US" sz="2000" b="1" baseline="30000" smtClean="0">
                <a:solidFill>
                  <a:srgbClr val="0000CC"/>
                </a:solidFill>
                <a:latin typeface="Arial" panose="020B0604020202020204" pitchFamily="34" charset="0"/>
                <a:cs typeface="Arial" panose="020B0604020202020204" pitchFamily="34" charset="0"/>
              </a:rPr>
              <a:t>2</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14" name="Rectangle 13"/>
          <p:cNvSpPr/>
          <p:nvPr/>
        </p:nvSpPr>
        <p:spPr>
          <a:xfrm>
            <a:off x="2408302" y="5134539"/>
            <a:ext cx="3898824"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Thể tích của hình lập phương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5" name="TextBox 14"/>
          <p:cNvSpPr txBox="1"/>
          <p:nvPr/>
        </p:nvSpPr>
        <p:spPr>
          <a:xfrm>
            <a:off x="3075471" y="5575863"/>
            <a:ext cx="5029200"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2,5 x 2,5 x 2,5 = 15,625 (cm</a:t>
            </a:r>
            <a:r>
              <a:rPr lang="en-US" sz="2000" b="1" baseline="30000" smtClean="0">
                <a:solidFill>
                  <a:srgbClr val="0000CC"/>
                </a:solidFill>
                <a:latin typeface="Arial" panose="020B0604020202020204" pitchFamily="34" charset="0"/>
                <a:cs typeface="Arial" panose="020B0604020202020204" pitchFamily="34" charset="0"/>
              </a:rPr>
              <a:t>3</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16" name="TextBox 15"/>
          <p:cNvSpPr txBox="1"/>
          <p:nvPr/>
        </p:nvSpPr>
        <p:spPr>
          <a:xfrm>
            <a:off x="6381872" y="5837665"/>
            <a:ext cx="2332327" cy="861774"/>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Đáp</a:t>
            </a:r>
            <a:r>
              <a:rPr lang="en-US" sz="1600" b="1" dirty="0" smtClean="0">
                <a:solidFill>
                  <a:srgbClr val="FF0000"/>
                </a:solidFill>
                <a:latin typeface="Arial" panose="020B0604020202020204" pitchFamily="34" charset="0"/>
                <a:cs typeface="Arial" panose="020B0604020202020204" pitchFamily="34" charset="0"/>
              </a:rPr>
              <a:t> </a:t>
            </a:r>
            <a:r>
              <a:rPr lang="en-US" sz="1600" b="1" err="1" smtClean="0">
                <a:solidFill>
                  <a:srgbClr val="FF0000"/>
                </a:solidFill>
                <a:latin typeface="Arial" panose="020B0604020202020204" pitchFamily="34" charset="0"/>
                <a:cs typeface="Arial" panose="020B0604020202020204" pitchFamily="34" charset="0"/>
              </a:rPr>
              <a:t>số</a:t>
            </a:r>
            <a:r>
              <a:rPr lang="en-US" sz="1600" b="1" smtClean="0">
                <a:solidFill>
                  <a:srgbClr val="FF0000"/>
                </a:solidFill>
                <a:latin typeface="Arial" panose="020B0604020202020204" pitchFamily="34" charset="0"/>
                <a:cs typeface="Arial" panose="020B0604020202020204" pitchFamily="34" charset="0"/>
              </a:rPr>
              <a:t>:  	6,25</a:t>
            </a:r>
            <a:r>
              <a:rPr lang="en-US" sz="1600" b="1" smtClean="0">
                <a:solidFill>
                  <a:srgbClr val="0000CC"/>
                </a:solidFill>
                <a:latin typeface="Arial" panose="020B0604020202020204" pitchFamily="34" charset="0"/>
                <a:cs typeface="Arial" panose="020B0604020202020204" pitchFamily="34" charset="0"/>
              </a:rPr>
              <a:t> </a:t>
            </a:r>
            <a:r>
              <a:rPr lang="en-US" sz="1600" b="1" smtClean="0">
                <a:solidFill>
                  <a:srgbClr val="FF0000"/>
                </a:solidFill>
                <a:latin typeface="Arial" panose="020B0604020202020204" pitchFamily="34" charset="0"/>
                <a:cs typeface="Arial" panose="020B0604020202020204" pitchFamily="34" charset="0"/>
              </a:rPr>
              <a:t>cm</a:t>
            </a:r>
            <a:r>
              <a:rPr lang="en-US" sz="1600" b="1" baseline="30000" smtClean="0">
                <a:solidFill>
                  <a:srgbClr val="FF0000"/>
                </a:solidFill>
                <a:latin typeface="Arial" panose="020B0604020202020204" pitchFamily="34" charset="0"/>
                <a:cs typeface="Arial" panose="020B0604020202020204" pitchFamily="34" charset="0"/>
              </a:rPr>
              <a:t>2</a:t>
            </a:r>
          </a:p>
          <a:p>
            <a:r>
              <a:rPr lang="en-US" sz="1600" b="1" baseline="30000">
                <a:solidFill>
                  <a:srgbClr val="FF0000"/>
                </a:solidFill>
                <a:latin typeface="Arial" panose="020B0604020202020204" pitchFamily="34" charset="0"/>
                <a:cs typeface="Arial" panose="020B0604020202020204" pitchFamily="34" charset="0"/>
              </a:rPr>
              <a:t> </a:t>
            </a:r>
            <a:r>
              <a:rPr lang="en-US" sz="1600" b="1" baseline="30000" smtClean="0">
                <a:solidFill>
                  <a:srgbClr val="FF0000"/>
                </a:solidFill>
                <a:latin typeface="Arial" panose="020B0604020202020204" pitchFamily="34" charset="0"/>
                <a:cs typeface="Arial" panose="020B0604020202020204" pitchFamily="34" charset="0"/>
              </a:rPr>
              <a:t>  </a:t>
            </a:r>
            <a:r>
              <a:rPr lang="en-US" sz="1600" b="1" smtClean="0">
                <a:solidFill>
                  <a:srgbClr val="FF0000"/>
                </a:solidFill>
                <a:latin typeface="Arial" panose="020B0604020202020204" pitchFamily="34" charset="0"/>
                <a:cs typeface="Arial" panose="020B0604020202020204" pitchFamily="34" charset="0"/>
              </a:rPr>
              <a:t>  	37,5 cm</a:t>
            </a:r>
            <a:r>
              <a:rPr lang="en-US" sz="1600" b="1" baseline="30000" smtClean="0">
                <a:solidFill>
                  <a:srgbClr val="FF0000"/>
                </a:solidFill>
                <a:latin typeface="Arial" panose="020B0604020202020204" pitchFamily="34" charset="0"/>
                <a:cs typeface="Arial" panose="020B0604020202020204" pitchFamily="34" charset="0"/>
              </a:rPr>
              <a:t>2</a:t>
            </a:r>
            <a:endParaRPr lang="en-US" sz="1600" b="1" smtClean="0">
              <a:solidFill>
                <a:srgbClr val="FF0000"/>
              </a:solidFill>
              <a:latin typeface="Arial" panose="020B0604020202020204" pitchFamily="34" charset="0"/>
              <a:cs typeface="Arial" panose="020B0604020202020204" pitchFamily="34" charset="0"/>
            </a:endParaRPr>
          </a:p>
          <a:p>
            <a:r>
              <a:rPr lang="en-US" sz="1600" b="1">
                <a:solidFill>
                  <a:srgbClr val="FF0000"/>
                </a:solidFill>
                <a:latin typeface="Arial" panose="020B0604020202020204" pitchFamily="34" charset="0"/>
                <a:cs typeface="Arial" panose="020B0604020202020204" pitchFamily="34" charset="0"/>
              </a:rPr>
              <a:t>	</a:t>
            </a:r>
            <a:r>
              <a:rPr lang="en-US" sz="1600" b="1" smtClean="0">
                <a:solidFill>
                  <a:srgbClr val="FF0000"/>
                </a:solidFill>
                <a:latin typeface="Arial" panose="020B0604020202020204" pitchFamily="34" charset="0"/>
                <a:cs typeface="Arial" panose="020B0604020202020204" pitchFamily="34" charset="0"/>
              </a:rPr>
              <a:t>15,625 cm</a:t>
            </a:r>
            <a:r>
              <a:rPr lang="en-US" sz="1600" b="1" baseline="30000" smtClean="0">
                <a:solidFill>
                  <a:srgbClr val="FF0000"/>
                </a:solidFill>
                <a:latin typeface="Arial" panose="020B0604020202020204" pitchFamily="34" charset="0"/>
                <a:cs typeface="Arial" panose="020B0604020202020204" pitchFamily="34" charset="0"/>
              </a:rPr>
              <a:t>3</a:t>
            </a:r>
            <a:r>
              <a:rPr lang="en-US" sz="1600" b="1" smtClean="0">
                <a:solidFill>
                  <a:srgbClr val="0000CC"/>
                </a:solidFill>
                <a:latin typeface="Arial" panose="020B0604020202020204" pitchFamily="34" charset="0"/>
                <a:cs typeface="Arial" panose="020B0604020202020204" pitchFamily="34" charset="0"/>
              </a:rPr>
              <a:t> </a:t>
            </a:r>
            <a:endParaRPr lang="en-US" sz="1600" b="1" dirty="0">
              <a:solidFill>
                <a:srgbClr val="0000CC"/>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4356192" y="762000"/>
            <a:ext cx="1358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29400" y="762000"/>
            <a:ext cx="21204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066" y="1143000"/>
            <a:ext cx="2342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84725" y="1143000"/>
            <a:ext cx="853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4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ox(out)">
                                      <p:cBhvr>
                                        <p:cTn id="6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532453"/>
          </a:xfrm>
          <a:prstGeom prst="rect">
            <a:avLst/>
          </a:prstGeom>
          <a:noFill/>
        </p:spPr>
        <p:txBody>
          <a:bodyPr wrap="square" rtlCol="0">
            <a:spAutoFit/>
          </a:bodyPr>
          <a:lstStyle/>
          <a:p>
            <a:pPr algn="just">
              <a:lnSpc>
                <a:spcPct val="130000"/>
              </a:lnSpc>
            </a:pPr>
            <a:r>
              <a:rPr lang="en-US" sz="2200" b="1" smtClean="0">
                <a:solidFill>
                  <a:srgbClr val="FF0000"/>
                </a:solidFill>
                <a:latin typeface="Arial" panose="020B0604020202020204" pitchFamily="34" charset="0"/>
                <a:cs typeface="Arial" panose="020B0604020202020204" pitchFamily="34" charset="0"/>
              </a:rPr>
              <a:t>Bài 2:</a:t>
            </a:r>
            <a:r>
              <a:rPr lang="en-US" sz="2200" smtClean="0">
                <a:latin typeface="Arial" panose="020B0604020202020204" pitchFamily="34" charset="0"/>
                <a:cs typeface="Arial" panose="020B0604020202020204" pitchFamily="34" charset="0"/>
              </a:rPr>
              <a:t> Viết số đo thích hợp vào ô trống</a:t>
            </a:r>
            <a:endParaRPr lang="en-US" sz="2200" dirty="0" smtClean="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6084140"/>
                  </p:ext>
                </p:extLst>
              </p:nvPr>
            </p:nvGraphicFramePr>
            <p:xfrm>
              <a:off x="609600" y="1066800"/>
              <a:ext cx="7924800" cy="4424299"/>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452363215"/>
                        </a:ext>
                      </a:extLst>
                    </a:gridCol>
                    <a:gridCol w="1371600">
                      <a:extLst>
                        <a:ext uri="{9D8B030D-6E8A-4147-A177-3AD203B41FA5}">
                          <a16:colId xmlns:a16="http://schemas.microsoft.com/office/drawing/2014/main" val="3240825589"/>
                        </a:ext>
                      </a:extLst>
                    </a:gridCol>
                    <a:gridCol w="1371600">
                      <a:extLst>
                        <a:ext uri="{9D8B030D-6E8A-4147-A177-3AD203B41FA5}">
                          <a16:colId xmlns:a16="http://schemas.microsoft.com/office/drawing/2014/main" val="3812026943"/>
                        </a:ext>
                      </a:extLst>
                    </a:gridCol>
                    <a:gridCol w="1371600">
                      <a:extLst>
                        <a:ext uri="{9D8B030D-6E8A-4147-A177-3AD203B41FA5}">
                          <a16:colId xmlns:a16="http://schemas.microsoft.com/office/drawing/2014/main" val="2320924493"/>
                        </a:ext>
                      </a:extLst>
                    </a:gridCol>
                  </a:tblGrid>
                  <a:tr h="584200">
                    <a:tc>
                      <a:txBody>
                        <a:bodyPr/>
                        <a:lstStyle/>
                        <a:p>
                          <a:pPr algn="ctr"/>
                          <a:r>
                            <a:rPr lang="en-US" sz="2800" smtClean="0">
                              <a:solidFill>
                                <a:srgbClr val="0000CC"/>
                              </a:solidFill>
                            </a:rPr>
                            <a:t>Hình</a:t>
                          </a:r>
                          <a:r>
                            <a:rPr lang="en-US" sz="2800" baseline="0" smtClean="0">
                              <a:solidFill>
                                <a:srgbClr val="0000CC"/>
                              </a:solidFill>
                            </a:rPr>
                            <a:t> hộp chữ nhật</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rgbClr val="0000CC"/>
                              </a:solidFill>
                            </a:rPr>
                            <a:t>(1)</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rgbClr val="0000CC"/>
                              </a:solidFill>
                            </a:rPr>
                            <a:t>(2)</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rgbClr val="0000CC"/>
                              </a:solidFill>
                            </a:rPr>
                            <a:t>(3)</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5822587"/>
                      </a:ext>
                    </a:extLst>
                  </a:tr>
                  <a:tr h="584200">
                    <a:tc>
                      <a:txBody>
                        <a:bodyPr/>
                        <a:lstStyle/>
                        <a:p>
                          <a:r>
                            <a:rPr lang="en-US" sz="3200" smtClean="0">
                              <a:solidFill>
                                <a:schemeClr val="tx1"/>
                              </a:solidFill>
                            </a:rPr>
                            <a:t>Chiều</a:t>
                          </a:r>
                          <a:r>
                            <a:rPr lang="en-US" sz="3200" baseline="0" smtClean="0">
                              <a:solidFill>
                                <a:schemeClr val="tx1"/>
                              </a:solidFill>
                            </a:rPr>
                            <a:t> dài</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11cm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0,4m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vi-VN"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m:t>
                                  </m:r>
                                </m:num>
                                <m:den>
                                  <m:r>
                                    <a:rPr lang="en-US" sz="2800" b="0" i="1" smtClean="0">
                                      <a:solidFill>
                                        <a:schemeClr val="tx1"/>
                                      </a:solidFill>
                                      <a:latin typeface="Cambria Math" panose="02040503050406030204" pitchFamily="18" charset="0"/>
                                    </a:rPr>
                                    <m:t>2</m:t>
                                  </m:r>
                                </m:den>
                              </m:f>
                            </m:oMath>
                          </a14:m>
                          <a:r>
                            <a:rPr lang="en-US" sz="2800" smtClean="0">
                              <a:solidFill>
                                <a:schemeClr val="tx1"/>
                              </a:solidFill>
                            </a:rPr>
                            <a:t> dm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6506130"/>
                      </a:ext>
                    </a:extLst>
                  </a:tr>
                  <a:tr h="584200">
                    <a:tc>
                      <a:txBody>
                        <a:bodyPr/>
                        <a:lstStyle/>
                        <a:p>
                          <a:r>
                            <a:rPr lang="en-US" sz="3200" smtClean="0">
                              <a:solidFill>
                                <a:schemeClr val="tx1"/>
                              </a:solidFill>
                            </a:rPr>
                            <a:t>Chiều</a:t>
                          </a:r>
                          <a:r>
                            <a:rPr lang="en-US" sz="3200" baseline="0" smtClean="0">
                              <a:solidFill>
                                <a:schemeClr val="tx1"/>
                              </a:solidFill>
                            </a:rPr>
                            <a:t> rộng</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10cm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0,25m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a14:m>
                          <a:r>
                            <a:rPr kumimoji="0" lang="en-US" sz="2800" b="0" i="0" u="none" strike="noStrike" kern="1200" cap="none" spc="0" normalizeH="0" baseline="0" noProof="0" smtClean="0">
                              <a:ln>
                                <a:noFill/>
                              </a:ln>
                              <a:solidFill>
                                <a:prstClr val="black"/>
                              </a:solidFill>
                              <a:effectLst/>
                              <a:uLnTx/>
                              <a:uFillTx/>
                              <a:latin typeface="Calibri"/>
                              <a:ea typeface="+mn-ea"/>
                              <a:cs typeface="+mn-cs"/>
                            </a:rPr>
                            <a:t> dm</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683158"/>
                      </a:ext>
                    </a:extLst>
                  </a:tr>
                  <a:tr h="584200">
                    <a:tc>
                      <a:txBody>
                        <a:bodyPr/>
                        <a:lstStyle/>
                        <a:p>
                          <a:r>
                            <a:rPr lang="en-US" sz="3200" smtClean="0">
                              <a:solidFill>
                                <a:schemeClr val="tx1"/>
                              </a:solidFill>
                            </a:rPr>
                            <a:t>Chiều</a:t>
                          </a:r>
                          <a:r>
                            <a:rPr lang="en-US" sz="3200" baseline="0" smtClean="0">
                              <a:solidFill>
                                <a:schemeClr val="tx1"/>
                              </a:solidFill>
                            </a:rPr>
                            <a:t> cao</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6cm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0,9m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US" sz="2800" b="0" i="0" u="none" strike="noStrike" kern="1200" cap="none" spc="0" normalizeH="0" baseline="0" noProof="0" smtClean="0">
                              <a:ln>
                                <a:noFill/>
                              </a:ln>
                              <a:solidFill>
                                <a:prstClr val="black"/>
                              </a:solidFill>
                              <a:effectLst/>
                              <a:uLnTx/>
                              <a:uFillTx/>
                              <a:latin typeface="Calibri"/>
                              <a:ea typeface="+mn-ea"/>
                              <a:cs typeface="+mn-cs"/>
                            </a:rPr>
                            <a:t> dm</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7338650"/>
                      </a:ext>
                    </a:extLst>
                  </a:tr>
                  <a:tr h="584200">
                    <a:tc>
                      <a:txBody>
                        <a:bodyPr/>
                        <a:lstStyle/>
                        <a:p>
                          <a:r>
                            <a:rPr lang="en-US" sz="3200" smtClean="0">
                              <a:solidFill>
                                <a:schemeClr val="tx1"/>
                              </a:solidFill>
                            </a:rPr>
                            <a:t>Diện</a:t>
                          </a:r>
                          <a:r>
                            <a:rPr lang="en-US" sz="3200" baseline="0" smtClean="0">
                              <a:solidFill>
                                <a:schemeClr val="tx1"/>
                              </a:solidFill>
                            </a:rPr>
                            <a:t> tích mặt đáy</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92898"/>
                      </a:ext>
                    </a:extLst>
                  </a:tr>
                  <a:tr h="584200">
                    <a:tc>
                      <a:txBody>
                        <a:bodyPr/>
                        <a:lstStyle/>
                        <a:p>
                          <a:r>
                            <a:rPr lang="en-US" sz="3200" smtClean="0">
                              <a:solidFill>
                                <a:schemeClr val="tx1"/>
                              </a:solidFill>
                            </a:rPr>
                            <a:t>Diện</a:t>
                          </a:r>
                          <a:r>
                            <a:rPr lang="en-US" sz="3200" baseline="0" smtClean="0">
                              <a:solidFill>
                                <a:schemeClr val="tx1"/>
                              </a:solidFill>
                            </a:rPr>
                            <a:t> tích xung quanh</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5472929"/>
                      </a:ext>
                    </a:extLst>
                  </a:tr>
                  <a:tr h="584200">
                    <a:tc>
                      <a:txBody>
                        <a:bodyPr/>
                        <a:lstStyle/>
                        <a:p>
                          <a:r>
                            <a:rPr lang="en-US" sz="3200" smtClean="0">
                              <a:solidFill>
                                <a:schemeClr val="tx1"/>
                              </a:solidFill>
                            </a:rPr>
                            <a:t>Thể</a:t>
                          </a:r>
                          <a:r>
                            <a:rPr lang="en-US" sz="3200" baseline="0" smtClean="0">
                              <a:solidFill>
                                <a:schemeClr val="tx1"/>
                              </a:solidFill>
                            </a:rPr>
                            <a:t> tích</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77659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6084140"/>
                  </p:ext>
                </p:extLst>
              </p:nvPr>
            </p:nvGraphicFramePr>
            <p:xfrm>
              <a:off x="609600" y="1066800"/>
              <a:ext cx="7924800" cy="4424299"/>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452363215"/>
                        </a:ext>
                      </a:extLst>
                    </a:gridCol>
                    <a:gridCol w="1371600">
                      <a:extLst>
                        <a:ext uri="{9D8B030D-6E8A-4147-A177-3AD203B41FA5}">
                          <a16:colId xmlns:a16="http://schemas.microsoft.com/office/drawing/2014/main" val="3240825589"/>
                        </a:ext>
                      </a:extLst>
                    </a:gridCol>
                    <a:gridCol w="1371600">
                      <a:extLst>
                        <a:ext uri="{9D8B030D-6E8A-4147-A177-3AD203B41FA5}">
                          <a16:colId xmlns:a16="http://schemas.microsoft.com/office/drawing/2014/main" val="3812026943"/>
                        </a:ext>
                      </a:extLst>
                    </a:gridCol>
                    <a:gridCol w="1371600">
                      <a:extLst>
                        <a:ext uri="{9D8B030D-6E8A-4147-A177-3AD203B41FA5}">
                          <a16:colId xmlns:a16="http://schemas.microsoft.com/office/drawing/2014/main" val="2320924493"/>
                        </a:ext>
                      </a:extLst>
                    </a:gridCol>
                  </a:tblGrid>
                  <a:tr h="584200">
                    <a:tc>
                      <a:txBody>
                        <a:bodyPr/>
                        <a:lstStyle/>
                        <a:p>
                          <a:pPr algn="ctr"/>
                          <a:r>
                            <a:rPr lang="en-US" sz="2800" smtClean="0">
                              <a:solidFill>
                                <a:srgbClr val="0000CC"/>
                              </a:solidFill>
                            </a:rPr>
                            <a:t>Hình</a:t>
                          </a:r>
                          <a:r>
                            <a:rPr lang="en-US" sz="2800" baseline="0" smtClean="0">
                              <a:solidFill>
                                <a:srgbClr val="0000CC"/>
                              </a:solidFill>
                            </a:rPr>
                            <a:t> hộp chữ nhật</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rgbClr val="0000CC"/>
                              </a:solidFill>
                            </a:rPr>
                            <a:t>(1)</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rgbClr val="0000CC"/>
                              </a:solidFill>
                            </a:rPr>
                            <a:t>(2)</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rgbClr val="0000CC"/>
                              </a:solidFill>
                            </a:rPr>
                            <a:t>(3)</a:t>
                          </a:r>
                          <a:endParaRPr lang="vi-VN" sz="280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5822587"/>
                      </a:ext>
                    </a:extLst>
                  </a:tr>
                  <a:tr h="693928">
                    <a:tc>
                      <a:txBody>
                        <a:bodyPr/>
                        <a:lstStyle/>
                        <a:p>
                          <a:r>
                            <a:rPr lang="en-US" sz="3200" smtClean="0">
                              <a:solidFill>
                                <a:schemeClr val="tx1"/>
                              </a:solidFill>
                            </a:rPr>
                            <a:t>Chiều</a:t>
                          </a:r>
                          <a:r>
                            <a:rPr lang="en-US" sz="3200" baseline="0" smtClean="0">
                              <a:solidFill>
                                <a:schemeClr val="tx1"/>
                              </a:solidFill>
                            </a:rPr>
                            <a:t> dài</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11cm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0,4m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78667" t="-92105" r="-1333" b="-481579"/>
                          </a:stretch>
                        </a:blipFill>
                      </a:tcPr>
                    </a:tc>
                    <a:extLst>
                      <a:ext uri="{0D108BD9-81ED-4DB2-BD59-A6C34878D82A}">
                        <a16:rowId xmlns:a16="http://schemas.microsoft.com/office/drawing/2014/main" val="3886506130"/>
                      </a:ext>
                    </a:extLst>
                  </a:tr>
                  <a:tr h="696087">
                    <a:tc>
                      <a:txBody>
                        <a:bodyPr/>
                        <a:lstStyle/>
                        <a:p>
                          <a:r>
                            <a:rPr lang="en-US" sz="3200" smtClean="0">
                              <a:solidFill>
                                <a:schemeClr val="tx1"/>
                              </a:solidFill>
                            </a:rPr>
                            <a:t>Chiều</a:t>
                          </a:r>
                          <a:r>
                            <a:rPr lang="en-US" sz="3200" baseline="0" smtClean="0">
                              <a:solidFill>
                                <a:schemeClr val="tx1"/>
                              </a:solidFill>
                            </a:rPr>
                            <a:t> rộng</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10cm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0,25m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78667" t="-192105" r="-1333" b="-381579"/>
                          </a:stretch>
                        </a:blipFill>
                      </a:tcPr>
                    </a:tc>
                    <a:extLst>
                      <a:ext uri="{0D108BD9-81ED-4DB2-BD59-A6C34878D82A}">
                        <a16:rowId xmlns:a16="http://schemas.microsoft.com/office/drawing/2014/main" val="3901683158"/>
                      </a:ext>
                    </a:extLst>
                  </a:tr>
                  <a:tr h="697484">
                    <a:tc>
                      <a:txBody>
                        <a:bodyPr/>
                        <a:lstStyle/>
                        <a:p>
                          <a:r>
                            <a:rPr lang="en-US" sz="3200" smtClean="0">
                              <a:solidFill>
                                <a:schemeClr val="tx1"/>
                              </a:solidFill>
                            </a:rPr>
                            <a:t>Chiều</a:t>
                          </a:r>
                          <a:r>
                            <a:rPr lang="en-US" sz="3200" baseline="0" smtClean="0">
                              <a:solidFill>
                                <a:schemeClr val="tx1"/>
                              </a:solidFill>
                            </a:rPr>
                            <a:t> cao</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6cm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smtClean="0">
                              <a:solidFill>
                                <a:schemeClr val="tx1"/>
                              </a:solidFill>
                            </a:rPr>
                            <a:t>0,9m</a:t>
                          </a: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78667" t="-292105" r="-1333" b="-281579"/>
                          </a:stretch>
                        </a:blipFill>
                      </a:tcPr>
                    </a:tc>
                    <a:extLst>
                      <a:ext uri="{0D108BD9-81ED-4DB2-BD59-A6C34878D82A}">
                        <a16:rowId xmlns:a16="http://schemas.microsoft.com/office/drawing/2014/main" val="1737338650"/>
                      </a:ext>
                    </a:extLst>
                  </a:tr>
                  <a:tr h="584200">
                    <a:tc>
                      <a:txBody>
                        <a:bodyPr/>
                        <a:lstStyle/>
                        <a:p>
                          <a:r>
                            <a:rPr lang="en-US" sz="3200" smtClean="0">
                              <a:solidFill>
                                <a:schemeClr val="tx1"/>
                              </a:solidFill>
                            </a:rPr>
                            <a:t>Diện</a:t>
                          </a:r>
                          <a:r>
                            <a:rPr lang="en-US" sz="3200" baseline="0" smtClean="0">
                              <a:solidFill>
                                <a:schemeClr val="tx1"/>
                              </a:solidFill>
                            </a:rPr>
                            <a:t> tích mặt đáy</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92898"/>
                      </a:ext>
                    </a:extLst>
                  </a:tr>
                  <a:tr h="584200">
                    <a:tc>
                      <a:txBody>
                        <a:bodyPr/>
                        <a:lstStyle/>
                        <a:p>
                          <a:r>
                            <a:rPr lang="en-US" sz="3200" smtClean="0">
                              <a:solidFill>
                                <a:schemeClr val="tx1"/>
                              </a:solidFill>
                            </a:rPr>
                            <a:t>Diện</a:t>
                          </a:r>
                          <a:r>
                            <a:rPr lang="en-US" sz="3200" baseline="0" smtClean="0">
                              <a:solidFill>
                                <a:schemeClr val="tx1"/>
                              </a:solidFill>
                            </a:rPr>
                            <a:t> tích xung quanh</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5472929"/>
                      </a:ext>
                    </a:extLst>
                  </a:tr>
                  <a:tr h="584200">
                    <a:tc>
                      <a:txBody>
                        <a:bodyPr/>
                        <a:lstStyle/>
                        <a:p>
                          <a:r>
                            <a:rPr lang="en-US" sz="3200" smtClean="0">
                              <a:solidFill>
                                <a:schemeClr val="tx1"/>
                              </a:solidFill>
                            </a:rPr>
                            <a:t>Thể</a:t>
                          </a:r>
                          <a:r>
                            <a:rPr lang="en-US" sz="3200" baseline="0" smtClean="0">
                              <a:solidFill>
                                <a:schemeClr val="tx1"/>
                              </a:solidFill>
                            </a:rPr>
                            <a:t> tích</a:t>
                          </a:r>
                          <a:endParaRPr lang="vi-VN" sz="3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776591"/>
                      </a:ext>
                    </a:extLst>
                  </a:tr>
                </a:tbl>
              </a:graphicData>
            </a:graphic>
          </p:graphicFrame>
        </mc:Fallback>
      </mc:AlternateContent>
      <p:sp>
        <p:nvSpPr>
          <p:cNvPr id="21" name="TextBox 20"/>
          <p:cNvSpPr txBox="1"/>
          <p:nvPr/>
        </p:nvSpPr>
        <p:spPr>
          <a:xfrm>
            <a:off x="574294" y="5746666"/>
            <a:ext cx="1717282" cy="492443"/>
          </a:xfrm>
          <a:prstGeom prst="rect">
            <a:avLst/>
          </a:prstGeom>
          <a:solidFill>
            <a:srgbClr val="FFFF00"/>
          </a:solidFill>
        </p:spPr>
        <p:txBody>
          <a:bodyPr wrap="square" rtlCol="0">
            <a:spAutoFit/>
          </a:bodyPr>
          <a:lstStyle/>
          <a:p>
            <a:pPr algn="just">
              <a:lnSpc>
                <a:spcPct val="130000"/>
              </a:lnSpc>
            </a:pPr>
            <a:r>
              <a:rPr lang="en-US" sz="2000" b="1" smtClean="0">
                <a:solidFill>
                  <a:srgbClr val="0000CC"/>
                </a:solidFill>
                <a:latin typeface="Arial" panose="020B0604020202020204" pitchFamily="34" charset="0"/>
                <a:cs typeface="Arial" panose="020B0604020202020204" pitchFamily="34" charset="0"/>
              </a:rPr>
              <a:t>S</a:t>
            </a:r>
            <a:r>
              <a:rPr lang="en-US" sz="2000" b="1" baseline="-25000" smtClean="0">
                <a:solidFill>
                  <a:srgbClr val="0000CC"/>
                </a:solidFill>
                <a:latin typeface="Arial" panose="020B0604020202020204" pitchFamily="34" charset="0"/>
                <a:cs typeface="Arial" panose="020B0604020202020204" pitchFamily="34" charset="0"/>
              </a:rPr>
              <a:t>1</a:t>
            </a:r>
            <a:r>
              <a:rPr lang="en-US" sz="2000" b="1" smtClean="0">
                <a:solidFill>
                  <a:srgbClr val="0000CC"/>
                </a:solidFill>
                <a:latin typeface="Arial" panose="020B0604020202020204" pitchFamily="34" charset="0"/>
                <a:cs typeface="Arial" panose="020B0604020202020204" pitchFamily="34" charset="0"/>
              </a:rPr>
              <a:t> </a:t>
            </a:r>
            <a:r>
              <a:rPr lang="en-US" sz="2000" b="1" baseline="-25000" smtClean="0">
                <a:solidFill>
                  <a:srgbClr val="0000CC"/>
                </a:solidFill>
                <a:latin typeface="Arial" panose="020B0604020202020204" pitchFamily="34" charset="0"/>
                <a:cs typeface="Arial" panose="020B0604020202020204" pitchFamily="34" charset="0"/>
              </a:rPr>
              <a:t>mặt</a:t>
            </a:r>
            <a:r>
              <a:rPr lang="en-US" sz="2000" b="1" smtClean="0">
                <a:solidFill>
                  <a:srgbClr val="0000CC"/>
                </a:solidFill>
                <a:latin typeface="Arial" panose="020B0604020202020204" pitchFamily="34" charset="0"/>
                <a:cs typeface="Arial" panose="020B0604020202020204" pitchFamily="34" charset="0"/>
              </a:rPr>
              <a:t> = a x b</a:t>
            </a:r>
            <a:endParaRPr lang="en-US" sz="2000" dirty="0" smtClean="0">
              <a:solidFill>
                <a:srgbClr val="0000CC"/>
              </a:solidFill>
              <a:latin typeface="Arial" panose="020B0604020202020204" pitchFamily="34" charset="0"/>
              <a:cs typeface="Arial" panose="020B0604020202020204" pitchFamily="34" charset="0"/>
            </a:endParaRPr>
          </a:p>
        </p:txBody>
      </p:sp>
      <p:sp>
        <p:nvSpPr>
          <p:cNvPr id="23" name="TextBox 22"/>
          <p:cNvSpPr txBox="1"/>
          <p:nvPr/>
        </p:nvSpPr>
        <p:spPr>
          <a:xfrm>
            <a:off x="2762560" y="5746666"/>
            <a:ext cx="3657600" cy="492443"/>
          </a:xfrm>
          <a:prstGeom prst="rect">
            <a:avLst/>
          </a:prstGeom>
          <a:solidFill>
            <a:srgbClr val="FFFF00"/>
          </a:solidFill>
        </p:spPr>
        <p:txBody>
          <a:bodyPr wrap="square" rtlCol="0">
            <a:spAutoFit/>
          </a:bodyPr>
          <a:lstStyle/>
          <a:p>
            <a:pPr algn="just">
              <a:lnSpc>
                <a:spcPct val="130000"/>
              </a:lnSpc>
            </a:pPr>
            <a:r>
              <a:rPr lang="en-US" sz="2000" b="1" smtClean="0">
                <a:solidFill>
                  <a:srgbClr val="0000CC"/>
                </a:solidFill>
                <a:latin typeface="Arial" panose="020B0604020202020204" pitchFamily="34" charset="0"/>
                <a:cs typeface="Arial" panose="020B0604020202020204" pitchFamily="34" charset="0"/>
              </a:rPr>
              <a:t>S</a:t>
            </a:r>
            <a:r>
              <a:rPr lang="en-US" sz="2000" b="1" baseline="-25000" smtClean="0">
                <a:solidFill>
                  <a:srgbClr val="0000CC"/>
                </a:solidFill>
                <a:latin typeface="Arial" panose="020B0604020202020204" pitchFamily="34" charset="0"/>
                <a:cs typeface="Arial" panose="020B0604020202020204" pitchFamily="34" charset="0"/>
              </a:rPr>
              <a:t>xq</a:t>
            </a:r>
            <a:r>
              <a:rPr lang="en-US" sz="2000" b="1" smtClean="0">
                <a:solidFill>
                  <a:srgbClr val="0000CC"/>
                </a:solidFill>
                <a:latin typeface="Arial" panose="020B0604020202020204" pitchFamily="34" charset="0"/>
                <a:cs typeface="Arial" panose="020B0604020202020204" pitchFamily="34" charset="0"/>
              </a:rPr>
              <a:t> </a:t>
            </a:r>
            <a:r>
              <a:rPr lang="en-US" sz="2000" b="1">
                <a:solidFill>
                  <a:srgbClr val="0000CC"/>
                </a:solidFill>
                <a:latin typeface="Arial" panose="020B0604020202020204" pitchFamily="34" charset="0"/>
                <a:cs typeface="Arial" panose="020B0604020202020204" pitchFamily="34" charset="0"/>
              </a:rPr>
              <a:t>= </a:t>
            </a:r>
            <a:r>
              <a:rPr lang="en-US" sz="2000" b="1" smtClean="0">
                <a:solidFill>
                  <a:srgbClr val="0000CC"/>
                </a:solidFill>
                <a:latin typeface="Arial" panose="020B0604020202020204" pitchFamily="34" charset="0"/>
                <a:cs typeface="Arial" panose="020B0604020202020204" pitchFamily="34" charset="0"/>
              </a:rPr>
              <a:t>chu vi đáy x chiều cao</a:t>
            </a:r>
            <a:endParaRPr lang="en-US" sz="2000" dirty="0" smtClean="0">
              <a:solidFill>
                <a:srgbClr val="0000CC"/>
              </a:solidFill>
              <a:latin typeface="Arial" panose="020B0604020202020204" pitchFamily="34" charset="0"/>
              <a:cs typeface="Arial" panose="020B0604020202020204" pitchFamily="34" charset="0"/>
            </a:endParaRPr>
          </a:p>
        </p:txBody>
      </p:sp>
      <p:sp>
        <p:nvSpPr>
          <p:cNvPr id="25" name="TextBox 24"/>
          <p:cNvSpPr txBox="1"/>
          <p:nvPr/>
        </p:nvSpPr>
        <p:spPr>
          <a:xfrm>
            <a:off x="6891144" y="5746666"/>
            <a:ext cx="1648832" cy="492443"/>
          </a:xfrm>
          <a:prstGeom prst="rect">
            <a:avLst/>
          </a:prstGeom>
          <a:solidFill>
            <a:srgbClr val="FFFF00"/>
          </a:solidFill>
        </p:spPr>
        <p:txBody>
          <a:bodyPr wrap="square" rtlCol="0">
            <a:spAutoFit/>
          </a:bodyPr>
          <a:lstStyle/>
          <a:p>
            <a:pPr algn="just">
              <a:lnSpc>
                <a:spcPct val="130000"/>
              </a:lnSpc>
            </a:pPr>
            <a:r>
              <a:rPr lang="en-US" sz="2000" b="1" smtClean="0">
                <a:solidFill>
                  <a:srgbClr val="0000CC"/>
                </a:solidFill>
                <a:latin typeface="Arial" panose="020B0604020202020204" pitchFamily="34" charset="0"/>
                <a:cs typeface="Arial" panose="020B0604020202020204" pitchFamily="34" charset="0"/>
              </a:rPr>
              <a:t>V = a x b x c</a:t>
            </a:r>
            <a:endParaRPr lang="en-US" sz="2000" dirty="0" smtClean="0">
              <a:solidFill>
                <a:srgbClr val="0000CC"/>
              </a:solidFill>
              <a:latin typeface="Arial" panose="020B0604020202020204" pitchFamily="34" charset="0"/>
              <a:cs typeface="Arial" panose="020B0604020202020204" pitchFamily="34" charset="0"/>
            </a:endParaRPr>
          </a:p>
        </p:txBody>
      </p:sp>
      <p:sp>
        <p:nvSpPr>
          <p:cNvPr id="26" name="TextBox 25"/>
          <p:cNvSpPr txBox="1"/>
          <p:nvPr/>
        </p:nvSpPr>
        <p:spPr>
          <a:xfrm>
            <a:off x="4495800" y="3805997"/>
            <a:ext cx="1419148" cy="461665"/>
          </a:xfrm>
          <a:prstGeom prst="rect">
            <a:avLst/>
          </a:prstGeom>
          <a:noFill/>
        </p:spPr>
        <p:txBody>
          <a:bodyPr wrap="square" rtlCol="0">
            <a:spAutoFit/>
          </a:bodyPr>
          <a:lstStyle/>
          <a:p>
            <a:r>
              <a:rPr lang="en-US" sz="2400" b="1" smtClean="0">
                <a:solidFill>
                  <a:srgbClr val="0000CC"/>
                </a:solidFill>
                <a:latin typeface="Arial" panose="020B0604020202020204" pitchFamily="34" charset="0"/>
                <a:cs typeface="Arial" panose="020B0604020202020204" pitchFamily="34" charset="0"/>
              </a:rPr>
              <a:t>110cm</a:t>
            </a:r>
            <a:r>
              <a:rPr lang="en-US" sz="2400" b="1" baseline="30000" smtClean="0">
                <a:solidFill>
                  <a:srgbClr val="0000CC"/>
                </a:solidFill>
                <a:latin typeface="Arial" panose="020B0604020202020204" pitchFamily="34" charset="0"/>
                <a:cs typeface="Arial" panose="020B0604020202020204" pitchFamily="34" charset="0"/>
              </a:rPr>
              <a:t>2</a:t>
            </a:r>
            <a:endParaRPr lang="en-US" sz="2400" b="1" dirty="0">
              <a:solidFill>
                <a:srgbClr val="0000CC"/>
              </a:solidFill>
              <a:latin typeface="Arial" panose="020B0604020202020204" pitchFamily="34" charset="0"/>
              <a:cs typeface="Arial" panose="020B0604020202020204" pitchFamily="34" charset="0"/>
            </a:endParaRPr>
          </a:p>
        </p:txBody>
      </p:sp>
      <p:sp>
        <p:nvSpPr>
          <p:cNvPr id="27" name="TextBox 26"/>
          <p:cNvSpPr txBox="1"/>
          <p:nvPr/>
        </p:nvSpPr>
        <p:spPr>
          <a:xfrm>
            <a:off x="4495800" y="4372001"/>
            <a:ext cx="1419148" cy="461665"/>
          </a:xfrm>
          <a:prstGeom prst="rect">
            <a:avLst/>
          </a:prstGeom>
          <a:noFill/>
        </p:spPr>
        <p:txBody>
          <a:bodyPr wrap="square" rtlCol="0">
            <a:spAutoFit/>
          </a:bodyPr>
          <a:lstStyle/>
          <a:p>
            <a:r>
              <a:rPr lang="en-US" sz="2400" b="1" smtClean="0">
                <a:solidFill>
                  <a:srgbClr val="0000CC"/>
                </a:solidFill>
                <a:latin typeface="Arial" panose="020B0604020202020204" pitchFamily="34" charset="0"/>
                <a:cs typeface="Arial" panose="020B0604020202020204" pitchFamily="34" charset="0"/>
              </a:rPr>
              <a:t>252cm</a:t>
            </a:r>
            <a:r>
              <a:rPr lang="en-US" sz="2400" b="1" baseline="30000" smtClean="0">
                <a:solidFill>
                  <a:srgbClr val="0000CC"/>
                </a:solidFill>
                <a:latin typeface="Arial" panose="020B0604020202020204" pitchFamily="34" charset="0"/>
                <a:cs typeface="Arial" panose="020B0604020202020204" pitchFamily="34" charset="0"/>
              </a:rPr>
              <a:t>2</a:t>
            </a:r>
            <a:endParaRPr lang="en-US" sz="2400" b="1" dirty="0">
              <a:solidFill>
                <a:srgbClr val="0000CC"/>
              </a:solidFill>
              <a:latin typeface="Arial" panose="020B0604020202020204" pitchFamily="34" charset="0"/>
              <a:cs typeface="Arial" panose="020B0604020202020204" pitchFamily="34" charset="0"/>
            </a:endParaRPr>
          </a:p>
        </p:txBody>
      </p:sp>
      <p:sp>
        <p:nvSpPr>
          <p:cNvPr id="28" name="TextBox 27"/>
          <p:cNvSpPr txBox="1"/>
          <p:nvPr/>
        </p:nvSpPr>
        <p:spPr>
          <a:xfrm>
            <a:off x="4495800" y="4972654"/>
            <a:ext cx="1419148" cy="461665"/>
          </a:xfrm>
          <a:prstGeom prst="rect">
            <a:avLst/>
          </a:prstGeom>
          <a:noFill/>
        </p:spPr>
        <p:txBody>
          <a:bodyPr wrap="square" rtlCol="0">
            <a:spAutoFit/>
          </a:bodyPr>
          <a:lstStyle/>
          <a:p>
            <a:r>
              <a:rPr lang="en-US" sz="2400" b="1" smtClean="0">
                <a:solidFill>
                  <a:srgbClr val="0000CC"/>
                </a:solidFill>
                <a:latin typeface="Arial" panose="020B0604020202020204" pitchFamily="34" charset="0"/>
                <a:cs typeface="Arial" panose="020B0604020202020204" pitchFamily="34" charset="0"/>
              </a:rPr>
              <a:t>660cm</a:t>
            </a:r>
            <a:r>
              <a:rPr lang="en-US" sz="2400" b="1" baseline="30000">
                <a:solidFill>
                  <a:srgbClr val="0000CC"/>
                </a:solidFill>
                <a:latin typeface="Arial" panose="020B0604020202020204" pitchFamily="34" charset="0"/>
                <a:cs typeface="Arial" panose="020B0604020202020204" pitchFamily="34" charset="0"/>
              </a:rPr>
              <a:t>3</a:t>
            </a:r>
            <a:endParaRPr lang="en-US" sz="2400" b="1" dirty="0">
              <a:solidFill>
                <a:srgbClr val="0000CC"/>
              </a:solidFill>
              <a:latin typeface="Arial" panose="020B0604020202020204" pitchFamily="34" charset="0"/>
              <a:cs typeface="Arial" panose="020B0604020202020204" pitchFamily="34" charset="0"/>
            </a:endParaRPr>
          </a:p>
        </p:txBody>
      </p:sp>
      <p:sp>
        <p:nvSpPr>
          <p:cNvPr id="29" name="TextBox 28"/>
          <p:cNvSpPr txBox="1"/>
          <p:nvPr/>
        </p:nvSpPr>
        <p:spPr>
          <a:xfrm>
            <a:off x="5867400" y="3805997"/>
            <a:ext cx="1419148" cy="461665"/>
          </a:xfrm>
          <a:prstGeom prst="rect">
            <a:avLst/>
          </a:prstGeom>
          <a:noFill/>
        </p:spPr>
        <p:txBody>
          <a:bodyPr wrap="square" rtlCol="0">
            <a:spAutoFit/>
          </a:bodyPr>
          <a:lstStyle/>
          <a:p>
            <a:r>
              <a:rPr lang="en-US" sz="2400" b="1" smtClean="0">
                <a:solidFill>
                  <a:srgbClr val="0000CC"/>
                </a:solidFill>
                <a:latin typeface="Arial" panose="020B0604020202020204" pitchFamily="34" charset="0"/>
                <a:cs typeface="Arial" panose="020B0604020202020204" pitchFamily="34" charset="0"/>
              </a:rPr>
              <a:t>0,1m</a:t>
            </a:r>
            <a:r>
              <a:rPr lang="en-US" sz="2400" b="1" baseline="30000" smtClean="0">
                <a:solidFill>
                  <a:srgbClr val="0000CC"/>
                </a:solidFill>
                <a:latin typeface="Arial" panose="020B0604020202020204" pitchFamily="34" charset="0"/>
                <a:cs typeface="Arial" panose="020B0604020202020204" pitchFamily="34" charset="0"/>
              </a:rPr>
              <a:t>2</a:t>
            </a:r>
            <a:endParaRPr lang="en-US" sz="2400" b="1" dirty="0">
              <a:solidFill>
                <a:srgbClr val="0000CC"/>
              </a:solidFill>
              <a:latin typeface="Arial" panose="020B0604020202020204" pitchFamily="34" charset="0"/>
              <a:cs typeface="Arial" panose="020B0604020202020204" pitchFamily="34" charset="0"/>
            </a:endParaRPr>
          </a:p>
        </p:txBody>
      </p:sp>
      <p:sp>
        <p:nvSpPr>
          <p:cNvPr id="30" name="TextBox 29"/>
          <p:cNvSpPr txBox="1"/>
          <p:nvPr/>
        </p:nvSpPr>
        <p:spPr>
          <a:xfrm>
            <a:off x="5867400" y="4372001"/>
            <a:ext cx="1419148" cy="461665"/>
          </a:xfrm>
          <a:prstGeom prst="rect">
            <a:avLst/>
          </a:prstGeom>
          <a:noFill/>
        </p:spPr>
        <p:txBody>
          <a:bodyPr wrap="square" rtlCol="0">
            <a:spAutoFit/>
          </a:bodyPr>
          <a:lstStyle/>
          <a:p>
            <a:r>
              <a:rPr lang="en-US" sz="2400" b="1" smtClean="0">
                <a:solidFill>
                  <a:srgbClr val="0000CC"/>
                </a:solidFill>
                <a:latin typeface="Arial" panose="020B0604020202020204" pitchFamily="34" charset="0"/>
                <a:cs typeface="Arial" panose="020B0604020202020204" pitchFamily="34" charset="0"/>
              </a:rPr>
              <a:t>1,17m</a:t>
            </a:r>
            <a:r>
              <a:rPr lang="en-US" sz="2400" b="1" baseline="30000" smtClean="0">
                <a:solidFill>
                  <a:srgbClr val="0000CC"/>
                </a:solidFill>
                <a:latin typeface="Arial" panose="020B0604020202020204" pitchFamily="34" charset="0"/>
                <a:cs typeface="Arial" panose="020B0604020202020204" pitchFamily="34" charset="0"/>
              </a:rPr>
              <a:t>2</a:t>
            </a:r>
            <a:endParaRPr lang="en-US" sz="2400" b="1" dirty="0">
              <a:solidFill>
                <a:srgbClr val="0000CC"/>
              </a:solidFill>
              <a:latin typeface="Arial" panose="020B0604020202020204" pitchFamily="34" charset="0"/>
              <a:cs typeface="Arial" panose="020B0604020202020204" pitchFamily="34" charset="0"/>
            </a:endParaRPr>
          </a:p>
        </p:txBody>
      </p:sp>
      <p:sp>
        <p:nvSpPr>
          <p:cNvPr id="31" name="TextBox 30"/>
          <p:cNvSpPr txBox="1"/>
          <p:nvPr/>
        </p:nvSpPr>
        <p:spPr>
          <a:xfrm>
            <a:off x="5867400" y="4972654"/>
            <a:ext cx="1419148" cy="461665"/>
          </a:xfrm>
          <a:prstGeom prst="rect">
            <a:avLst/>
          </a:prstGeom>
          <a:noFill/>
        </p:spPr>
        <p:txBody>
          <a:bodyPr wrap="square" rtlCol="0">
            <a:spAutoFit/>
          </a:bodyPr>
          <a:lstStyle/>
          <a:p>
            <a:r>
              <a:rPr lang="en-US" sz="2400" b="1" smtClean="0">
                <a:solidFill>
                  <a:srgbClr val="0000CC"/>
                </a:solidFill>
                <a:latin typeface="Arial" panose="020B0604020202020204" pitchFamily="34" charset="0"/>
                <a:cs typeface="Arial" panose="020B0604020202020204" pitchFamily="34" charset="0"/>
              </a:rPr>
              <a:t>0,09m</a:t>
            </a:r>
            <a:r>
              <a:rPr lang="en-US" sz="2400" b="1" baseline="30000" smtClean="0">
                <a:solidFill>
                  <a:srgbClr val="0000CC"/>
                </a:solidFill>
                <a:latin typeface="Arial" panose="020B0604020202020204" pitchFamily="34" charset="0"/>
                <a:cs typeface="Arial" panose="020B0604020202020204" pitchFamily="34" charset="0"/>
              </a:rPr>
              <a:t>3</a:t>
            </a:r>
            <a:endParaRPr lang="en-US" sz="2400" b="1" dirty="0">
              <a:solidFill>
                <a:srgbClr val="0000CC"/>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7238690" y="3724788"/>
                <a:ext cx="1419148" cy="624082"/>
              </a:xfrm>
              <a:prstGeom prst="rect">
                <a:avLst/>
              </a:prstGeom>
              <a:noFill/>
            </p:spPr>
            <p:txBody>
              <a:bodyPr wrap="square" rtlCol="0">
                <a:spAutoFit/>
              </a:bodyPr>
              <a:lstStyle/>
              <a:p>
                <a14:m>
                  <m:oMath xmlns:m="http://schemas.openxmlformats.org/officeDocument/2006/math">
                    <m:f>
                      <m:fPr>
                        <m:ctrlPr>
                          <a:rPr lang="vi-VN" sz="2400" b="1" i="1" smtClean="0">
                            <a:solidFill>
                              <a:srgbClr val="0000CC"/>
                            </a:solidFill>
                            <a:latin typeface="Cambria Math" panose="02040503050406030204" pitchFamily="18" charset="0"/>
                          </a:rPr>
                        </m:ctrlPr>
                      </m:fPr>
                      <m:num>
                        <m:r>
                          <a:rPr lang="en-US" sz="2400" b="1" i="0">
                            <a:solidFill>
                              <a:srgbClr val="0000CC"/>
                            </a:solidFill>
                            <a:latin typeface="Cambria Math" panose="02040503050406030204" pitchFamily="18" charset="0"/>
                          </a:rPr>
                          <m:t>𝟏</m:t>
                        </m:r>
                      </m:num>
                      <m:den>
                        <m:r>
                          <a:rPr lang="en-US" sz="2400" b="1" i="0" smtClean="0">
                            <a:solidFill>
                              <a:srgbClr val="0000CC"/>
                            </a:solidFill>
                            <a:latin typeface="Cambria Math" panose="02040503050406030204" pitchFamily="18" charset="0"/>
                          </a:rPr>
                          <m:t>𝟔</m:t>
                        </m:r>
                      </m:den>
                    </m:f>
                  </m:oMath>
                </a14:m>
                <a:r>
                  <a:rPr lang="en-US" sz="2400" b="1" smtClean="0">
                    <a:solidFill>
                      <a:srgbClr val="0000CC"/>
                    </a:solidFill>
                    <a:latin typeface="Arial" panose="020B0604020202020204" pitchFamily="34" charset="0"/>
                    <a:cs typeface="Arial" panose="020B0604020202020204" pitchFamily="34" charset="0"/>
                  </a:rPr>
                  <a:t> dm</a:t>
                </a:r>
                <a:r>
                  <a:rPr lang="en-US" sz="2400" b="1" baseline="30000" smtClean="0">
                    <a:solidFill>
                      <a:srgbClr val="0000CC"/>
                    </a:solidFill>
                    <a:latin typeface="Arial" panose="020B0604020202020204" pitchFamily="34" charset="0"/>
                    <a:cs typeface="Arial" panose="020B0604020202020204" pitchFamily="34" charset="0"/>
                  </a:rPr>
                  <a:t>2</a:t>
                </a:r>
                <a:endParaRPr lang="en-US" sz="2400" b="1" dirty="0">
                  <a:solidFill>
                    <a:srgbClr val="0000CC"/>
                  </a:solidFill>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8690" y="3724788"/>
                <a:ext cx="1419148" cy="624082"/>
              </a:xfrm>
              <a:prstGeom prst="rect">
                <a:avLst/>
              </a:prstGeom>
              <a:blipFill>
                <a:blip r:embed="rId3"/>
                <a:stretch>
                  <a:fillRect b="-882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238690" y="4290792"/>
                <a:ext cx="1419148" cy="624082"/>
              </a:xfrm>
              <a:prstGeom prst="rect">
                <a:avLst/>
              </a:prstGeom>
              <a:noFill/>
            </p:spPr>
            <p:txBody>
              <a:bodyPr wrap="square" rtlCol="0">
                <a:spAutoFit/>
              </a:bodyPr>
              <a:lstStyle/>
              <a:p>
                <a14:m>
                  <m:oMath xmlns:m="http://schemas.openxmlformats.org/officeDocument/2006/math">
                    <m:f>
                      <m:fPr>
                        <m:ctrlPr>
                          <a:rPr lang="vi-VN" sz="2400" b="1" i="1" smtClean="0">
                            <a:solidFill>
                              <a:srgbClr val="0000CC"/>
                            </a:solidFill>
                            <a:latin typeface="Cambria Math" panose="02040503050406030204" pitchFamily="18" charset="0"/>
                          </a:rPr>
                        </m:ctrlPr>
                      </m:fPr>
                      <m:num>
                        <m:r>
                          <a:rPr lang="en-US" sz="2400" b="1" i="1" smtClean="0">
                            <a:solidFill>
                              <a:srgbClr val="0000CC"/>
                            </a:solidFill>
                            <a:latin typeface="Cambria Math" panose="02040503050406030204" pitchFamily="18" charset="0"/>
                          </a:rPr>
                          <m:t>𝟐</m:t>
                        </m:r>
                      </m:num>
                      <m:den>
                        <m:r>
                          <a:rPr lang="en-US" sz="2400" b="1" i="1" smtClean="0">
                            <a:solidFill>
                              <a:srgbClr val="0000CC"/>
                            </a:solidFill>
                            <a:latin typeface="Cambria Math" panose="02040503050406030204" pitchFamily="18" charset="0"/>
                          </a:rPr>
                          <m:t>𝟑</m:t>
                        </m:r>
                      </m:den>
                    </m:f>
                  </m:oMath>
                </a14:m>
                <a:r>
                  <a:rPr lang="en-US" sz="2400" b="1" smtClean="0">
                    <a:solidFill>
                      <a:srgbClr val="0000CC"/>
                    </a:solidFill>
                    <a:latin typeface="Arial" panose="020B0604020202020204" pitchFamily="34" charset="0"/>
                    <a:cs typeface="Arial" panose="020B0604020202020204" pitchFamily="34" charset="0"/>
                  </a:rPr>
                  <a:t> dm</a:t>
                </a:r>
                <a:r>
                  <a:rPr lang="en-US" sz="2400" b="1" baseline="30000" smtClean="0">
                    <a:solidFill>
                      <a:srgbClr val="0000CC"/>
                    </a:solidFill>
                    <a:latin typeface="Arial" panose="020B0604020202020204" pitchFamily="34" charset="0"/>
                    <a:cs typeface="Arial" panose="020B0604020202020204" pitchFamily="34" charset="0"/>
                  </a:rPr>
                  <a:t>2</a:t>
                </a:r>
                <a:endParaRPr lang="en-US" sz="2400" b="1" dirty="0">
                  <a:solidFill>
                    <a:srgbClr val="0000CC"/>
                  </a:solidFill>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238690" y="4290792"/>
                <a:ext cx="1419148" cy="624082"/>
              </a:xfrm>
              <a:prstGeom prst="rect">
                <a:avLst/>
              </a:prstGeom>
              <a:blipFill>
                <a:blip r:embed="rId4"/>
                <a:stretch>
                  <a:fillRect b="-882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238690" y="4878910"/>
                <a:ext cx="1419148" cy="649152"/>
              </a:xfrm>
              <a:prstGeom prst="rect">
                <a:avLst/>
              </a:prstGeom>
              <a:noFill/>
            </p:spPr>
            <p:txBody>
              <a:bodyPr wrap="square" rtlCol="0">
                <a:spAutoFit/>
              </a:bodyPr>
              <a:lstStyle/>
              <a:p>
                <a14:m>
                  <m:oMath xmlns:m="http://schemas.openxmlformats.org/officeDocument/2006/math">
                    <m:f>
                      <m:fPr>
                        <m:ctrlPr>
                          <a:rPr lang="vi-VN" sz="2400" b="1" i="1" smtClean="0">
                            <a:solidFill>
                              <a:srgbClr val="0000CC"/>
                            </a:solidFill>
                            <a:latin typeface="Cambria Math" panose="02040503050406030204" pitchFamily="18" charset="0"/>
                          </a:rPr>
                        </m:ctrlPr>
                      </m:fPr>
                      <m:num>
                        <m:r>
                          <a:rPr lang="en-US" sz="2400" b="1" i="1" smtClean="0">
                            <a:solidFill>
                              <a:srgbClr val="0000CC"/>
                            </a:solidFill>
                            <a:latin typeface="Cambria Math" panose="02040503050406030204" pitchFamily="18" charset="0"/>
                          </a:rPr>
                          <m:t>𝟏</m:t>
                        </m:r>
                      </m:num>
                      <m:den>
                        <m:r>
                          <a:rPr lang="en-US" sz="2400" b="1" i="1" smtClean="0">
                            <a:solidFill>
                              <a:srgbClr val="0000CC"/>
                            </a:solidFill>
                            <a:latin typeface="Cambria Math" panose="02040503050406030204" pitchFamily="18" charset="0"/>
                          </a:rPr>
                          <m:t>𝟏𝟓</m:t>
                        </m:r>
                      </m:den>
                    </m:f>
                  </m:oMath>
                </a14:m>
                <a:r>
                  <a:rPr lang="en-US" sz="2400" b="1" smtClean="0">
                    <a:solidFill>
                      <a:srgbClr val="0000CC"/>
                    </a:solidFill>
                    <a:latin typeface="Arial" panose="020B0604020202020204" pitchFamily="34" charset="0"/>
                    <a:cs typeface="Arial" panose="020B0604020202020204" pitchFamily="34" charset="0"/>
                  </a:rPr>
                  <a:t> dm</a:t>
                </a:r>
                <a:r>
                  <a:rPr lang="en-US" sz="2400" b="1" baseline="30000" smtClean="0">
                    <a:solidFill>
                      <a:srgbClr val="0000CC"/>
                    </a:solidFill>
                    <a:latin typeface="Arial" panose="020B0604020202020204" pitchFamily="34" charset="0"/>
                    <a:cs typeface="Arial" panose="020B0604020202020204" pitchFamily="34" charset="0"/>
                  </a:rPr>
                  <a:t>3</a:t>
                </a:r>
                <a:endParaRPr lang="en-US" sz="2400" b="1" dirty="0">
                  <a:solidFill>
                    <a:srgbClr val="0000CC"/>
                  </a:solidFill>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238690" y="4878910"/>
                <a:ext cx="1419148" cy="649152"/>
              </a:xfrm>
              <a:prstGeom prst="rect">
                <a:avLst/>
              </a:prstGeom>
              <a:blipFill>
                <a:blip r:embed="rId5"/>
                <a:stretch>
                  <a:fillRect b="-3738"/>
                </a:stretch>
              </a:blipFill>
            </p:spPr>
            <p:txBody>
              <a:bodyPr/>
              <a:lstStyle/>
              <a:p>
                <a:r>
                  <a:rPr lang="vi-VN">
                    <a:noFill/>
                  </a:rPr>
                  <a:t> </a:t>
                </a:r>
              </a:p>
            </p:txBody>
          </p:sp>
        </mc:Fallback>
      </mc:AlternateContent>
    </p:spTree>
    <p:extLst>
      <p:ext uri="{BB962C8B-B14F-4D97-AF65-F5344CB8AC3E}">
        <p14:creationId xmlns:p14="http://schemas.microsoft.com/office/powerpoint/2010/main" val="35275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6" grpId="0"/>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86800" cy="1412694"/>
          </a:xfrm>
          <a:prstGeom prst="rect">
            <a:avLst/>
          </a:prstGeom>
          <a:noFill/>
        </p:spPr>
        <p:txBody>
          <a:bodyPr wrap="square" rtlCol="0">
            <a:spAutoFit/>
          </a:bodyPr>
          <a:lstStyle/>
          <a:p>
            <a:pPr algn="just">
              <a:lnSpc>
                <a:spcPct val="130000"/>
              </a:lnSpc>
            </a:pPr>
            <a:r>
              <a:rPr lang="en-US" sz="2200" b="1" smtClean="0">
                <a:solidFill>
                  <a:srgbClr val="FF0000"/>
                </a:solidFill>
                <a:latin typeface="Arial" panose="020B0604020202020204" pitchFamily="34" charset="0"/>
                <a:cs typeface="Arial" panose="020B0604020202020204" pitchFamily="34" charset="0"/>
              </a:rPr>
              <a:t>Bài </a:t>
            </a:r>
            <a:r>
              <a:rPr lang="en-US" sz="2200" b="1">
                <a:solidFill>
                  <a:srgbClr val="FF0000"/>
                </a:solidFill>
                <a:latin typeface="Arial" panose="020B0604020202020204" pitchFamily="34" charset="0"/>
                <a:cs typeface="Arial" panose="020B0604020202020204" pitchFamily="34" charset="0"/>
              </a:rPr>
              <a:t>3</a:t>
            </a:r>
            <a:r>
              <a:rPr lang="en-US" sz="2200" b="1" smtClean="0">
                <a:solidFill>
                  <a:srgbClr val="FF0000"/>
                </a:solidFill>
                <a:latin typeface="Arial" panose="020B0604020202020204" pitchFamily="34" charset="0"/>
                <a:cs typeface="Arial" panose="020B0604020202020204" pitchFamily="34" charset="0"/>
              </a:rPr>
              <a:t>:</a:t>
            </a:r>
            <a:r>
              <a:rPr lang="en-US" sz="2200" smtClean="0">
                <a:latin typeface="Arial" panose="020B0604020202020204" pitchFamily="34" charset="0"/>
                <a:cs typeface="Arial" panose="020B0604020202020204" pitchFamily="34" charset="0"/>
              </a:rPr>
              <a:t> Một khối gỗ dạng hình hộp chữ nhật có các kích thước như hình bên, người ta cắt đi một phần khối gỗ có dạng hình lập phương cạnh 4cm. Tính thể tích phần gỗ còn lại. </a:t>
            </a:r>
            <a:endParaRPr lang="en-US" sz="2200" dirty="0" smtClean="0">
              <a:latin typeface="Arial" panose="020B0604020202020204" pitchFamily="34" charset="0"/>
              <a:cs typeface="Arial" panose="020B0604020202020204" pitchFamily="34" charset="0"/>
            </a:endParaRPr>
          </a:p>
        </p:txBody>
      </p:sp>
      <p:sp>
        <p:nvSpPr>
          <p:cNvPr id="9" name="TextBox 8"/>
          <p:cNvSpPr txBox="1"/>
          <p:nvPr/>
        </p:nvSpPr>
        <p:spPr>
          <a:xfrm>
            <a:off x="2895600" y="3085200"/>
            <a:ext cx="886691" cy="532453"/>
          </a:xfrm>
          <a:prstGeom prst="rect">
            <a:avLst/>
          </a:prstGeom>
          <a:noFill/>
        </p:spPr>
        <p:txBody>
          <a:bodyPr wrap="square" rtlCol="0">
            <a:spAutoFit/>
          </a:bodyPr>
          <a:lstStyle/>
          <a:p>
            <a:pPr algn="just">
              <a:lnSpc>
                <a:spcPct val="130000"/>
              </a:lnSpc>
            </a:pPr>
            <a:r>
              <a:rPr lang="en-US" sz="2200" smtClean="0">
                <a:latin typeface="Arial" panose="020B0604020202020204" pitchFamily="34" charset="0"/>
                <a:cs typeface="Arial" panose="020B0604020202020204" pitchFamily="34" charset="0"/>
              </a:rPr>
              <a:t>9cm</a:t>
            </a:r>
            <a:endParaRPr lang="en-US" sz="2200" dirty="0" smtClean="0">
              <a:latin typeface="Arial" panose="020B0604020202020204" pitchFamily="34" charset="0"/>
              <a:cs typeface="Arial" panose="020B0604020202020204" pitchFamily="34" charset="0"/>
            </a:endParaRPr>
          </a:p>
        </p:txBody>
      </p:sp>
      <p:sp>
        <p:nvSpPr>
          <p:cNvPr id="10" name="TextBox 9"/>
          <p:cNvSpPr txBox="1"/>
          <p:nvPr/>
        </p:nvSpPr>
        <p:spPr>
          <a:xfrm>
            <a:off x="4793673" y="1835699"/>
            <a:ext cx="886691" cy="486608"/>
          </a:xfrm>
          <a:prstGeom prst="rect">
            <a:avLst/>
          </a:prstGeom>
          <a:noFill/>
        </p:spPr>
        <p:txBody>
          <a:bodyPr wrap="square" rtlCol="0">
            <a:spAutoFit/>
          </a:bodyPr>
          <a:lstStyle/>
          <a:p>
            <a:pPr algn="just">
              <a:lnSpc>
                <a:spcPct val="130000"/>
              </a:lnSpc>
            </a:pPr>
            <a:r>
              <a:rPr lang="en-US" sz="2200">
                <a:latin typeface="Arial" panose="020B0604020202020204" pitchFamily="34" charset="0"/>
                <a:cs typeface="Arial" panose="020B0604020202020204" pitchFamily="34" charset="0"/>
              </a:rPr>
              <a:t>5</a:t>
            </a:r>
            <a:r>
              <a:rPr lang="en-US" sz="2200" smtClean="0">
                <a:latin typeface="Arial" panose="020B0604020202020204" pitchFamily="34" charset="0"/>
                <a:cs typeface="Arial" panose="020B0604020202020204" pitchFamily="34" charset="0"/>
              </a:rPr>
              <a:t>cm</a:t>
            </a:r>
            <a:endParaRPr lang="en-US" sz="2200" dirty="0" smtClean="0">
              <a:latin typeface="Arial" panose="020B0604020202020204" pitchFamily="34" charset="0"/>
              <a:cs typeface="Arial" panose="020B0604020202020204" pitchFamily="34" charset="0"/>
            </a:endParaRPr>
          </a:p>
        </p:txBody>
      </p:sp>
      <p:sp>
        <p:nvSpPr>
          <p:cNvPr id="11" name="TextBox 10"/>
          <p:cNvSpPr txBox="1"/>
          <p:nvPr/>
        </p:nvSpPr>
        <p:spPr>
          <a:xfrm>
            <a:off x="4468091" y="2850894"/>
            <a:ext cx="886691" cy="486608"/>
          </a:xfrm>
          <a:prstGeom prst="rect">
            <a:avLst/>
          </a:prstGeom>
          <a:noFill/>
        </p:spPr>
        <p:txBody>
          <a:bodyPr wrap="square" rtlCol="0">
            <a:spAutoFit/>
          </a:bodyPr>
          <a:lstStyle/>
          <a:p>
            <a:pPr algn="just">
              <a:lnSpc>
                <a:spcPct val="130000"/>
              </a:lnSpc>
            </a:pPr>
            <a:r>
              <a:rPr lang="en-US" sz="2200" smtClean="0">
                <a:latin typeface="Arial" panose="020B0604020202020204" pitchFamily="34" charset="0"/>
                <a:cs typeface="Arial" panose="020B0604020202020204" pitchFamily="34" charset="0"/>
              </a:rPr>
              <a:t>6cm</a:t>
            </a:r>
            <a:endParaRPr lang="en-US" sz="2200" dirty="0" smtClean="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934" y="1600200"/>
            <a:ext cx="2590800" cy="163992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8945" y="1699847"/>
            <a:ext cx="1334655" cy="1295400"/>
          </a:xfrm>
          <a:prstGeom prst="rect">
            <a:avLst/>
          </a:prstGeom>
        </p:spPr>
      </p:pic>
      <p:sp>
        <p:nvSpPr>
          <p:cNvPr id="14" name="TextBox 13"/>
          <p:cNvSpPr txBox="1"/>
          <p:nvPr/>
        </p:nvSpPr>
        <p:spPr>
          <a:xfrm>
            <a:off x="2607505" y="2280813"/>
            <a:ext cx="886691" cy="486608"/>
          </a:xfrm>
          <a:prstGeom prst="rect">
            <a:avLst/>
          </a:prstGeom>
          <a:noFill/>
        </p:spPr>
        <p:txBody>
          <a:bodyPr wrap="square" rtlCol="0">
            <a:spAutoFit/>
          </a:bodyPr>
          <a:lstStyle/>
          <a:p>
            <a:pPr algn="just">
              <a:lnSpc>
                <a:spcPct val="130000"/>
              </a:lnSpc>
            </a:pPr>
            <a:r>
              <a:rPr lang="en-US" sz="2200" smtClean="0">
                <a:latin typeface="Arial" panose="020B0604020202020204" pitchFamily="34" charset="0"/>
                <a:cs typeface="Arial" panose="020B0604020202020204" pitchFamily="34" charset="0"/>
              </a:rPr>
              <a:t>4cm</a:t>
            </a:r>
            <a:endParaRPr lang="en-US" sz="22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873" y="1600200"/>
            <a:ext cx="2590800" cy="1639921"/>
          </a:xfrm>
          <a:prstGeom prst="rect">
            <a:avLst/>
          </a:prstGeom>
        </p:spPr>
      </p:pic>
      <p:sp>
        <p:nvSpPr>
          <p:cNvPr id="15" name="TextBox 14"/>
          <p:cNvSpPr txBox="1"/>
          <p:nvPr/>
        </p:nvSpPr>
        <p:spPr>
          <a:xfrm>
            <a:off x="4250783" y="3439580"/>
            <a:ext cx="1700646" cy="400110"/>
          </a:xfrm>
          <a:prstGeom prst="rect">
            <a:avLst/>
          </a:prstGeom>
          <a:noFill/>
        </p:spPr>
        <p:txBody>
          <a:bodyPr wrap="square" rtlCol="0">
            <a:spAutoFit/>
          </a:bodyPr>
          <a:lstStyle/>
          <a:p>
            <a:r>
              <a:rPr lang="en-US" sz="2000" b="1" dirty="0" err="1" smtClean="0">
                <a:solidFill>
                  <a:srgbClr val="FF0000"/>
                </a:solidFill>
                <a:latin typeface="Arial" panose="020B0604020202020204" pitchFamily="34" charset="0"/>
                <a:cs typeface="Arial" panose="020B0604020202020204" pitchFamily="34" charset="0"/>
              </a:rPr>
              <a:t>Bài</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giả</a:t>
            </a:r>
            <a:r>
              <a:rPr lang="en-US" sz="2000" b="1" dirty="0" err="1">
                <a:solidFill>
                  <a:srgbClr val="FF0000"/>
                </a:solidFill>
                <a:latin typeface="Arial" panose="020B0604020202020204" pitchFamily="34" charset="0"/>
                <a:cs typeface="Arial" panose="020B0604020202020204" pitchFamily="34" charset="0"/>
              </a:rPr>
              <a:t>i</a:t>
            </a:r>
            <a:endParaRPr lang="en-US" sz="2000" b="1" dirty="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3087414" y="3707606"/>
            <a:ext cx="3474028"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Thể tích khối gỗ ban đầu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7" name="TextBox 16"/>
          <p:cNvSpPr txBox="1"/>
          <p:nvPr/>
        </p:nvSpPr>
        <p:spPr>
          <a:xfrm>
            <a:off x="3754583" y="4151939"/>
            <a:ext cx="2651368"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9 x 6 x 5 = 270 (cm</a:t>
            </a:r>
            <a:r>
              <a:rPr lang="en-US" sz="2000" b="1" baseline="30000" smtClean="0">
                <a:solidFill>
                  <a:srgbClr val="0000CC"/>
                </a:solidFill>
                <a:latin typeface="Arial" panose="020B0604020202020204" pitchFamily="34" charset="0"/>
                <a:cs typeface="Arial" panose="020B0604020202020204" pitchFamily="34" charset="0"/>
              </a:rPr>
              <a:t>3</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18" name="Rectangle 17"/>
          <p:cNvSpPr/>
          <p:nvPr/>
        </p:nvSpPr>
        <p:spPr>
          <a:xfrm>
            <a:off x="3087414" y="4503939"/>
            <a:ext cx="3360215"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Thể tích khối gỗ bị cắt đi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9" name="TextBox 18"/>
          <p:cNvSpPr txBox="1"/>
          <p:nvPr/>
        </p:nvSpPr>
        <p:spPr>
          <a:xfrm>
            <a:off x="3754583" y="4948272"/>
            <a:ext cx="2693046" cy="400110"/>
          </a:xfrm>
          <a:prstGeom prst="rect">
            <a:avLst/>
          </a:prstGeom>
          <a:noFill/>
        </p:spPr>
        <p:txBody>
          <a:bodyPr wrap="square" rtlCol="0">
            <a:spAutoFit/>
          </a:bodyPr>
          <a:lstStyle/>
          <a:p>
            <a:r>
              <a:rPr lang="en-US" sz="2000" b="1">
                <a:solidFill>
                  <a:srgbClr val="0000CC"/>
                </a:solidFill>
                <a:latin typeface="Arial" panose="020B0604020202020204" pitchFamily="34" charset="0"/>
                <a:cs typeface="Arial" panose="020B0604020202020204" pitchFamily="34" charset="0"/>
              </a:rPr>
              <a:t>4</a:t>
            </a:r>
            <a:r>
              <a:rPr lang="en-US" sz="2000" b="1" smtClean="0">
                <a:solidFill>
                  <a:srgbClr val="0000CC"/>
                </a:solidFill>
                <a:latin typeface="Arial" panose="020B0604020202020204" pitchFamily="34" charset="0"/>
                <a:cs typeface="Arial" panose="020B0604020202020204" pitchFamily="34" charset="0"/>
              </a:rPr>
              <a:t> x 4 x 4 = 64 (cm</a:t>
            </a:r>
            <a:r>
              <a:rPr lang="en-US" sz="2000" b="1" baseline="30000" smtClean="0">
                <a:solidFill>
                  <a:srgbClr val="0000CC"/>
                </a:solidFill>
                <a:latin typeface="Arial" panose="020B0604020202020204" pitchFamily="34" charset="0"/>
                <a:cs typeface="Arial" panose="020B0604020202020204" pitchFamily="34" charset="0"/>
              </a:rPr>
              <a:t>3</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20" name="Rectangle 19"/>
          <p:cNvSpPr/>
          <p:nvPr/>
        </p:nvSpPr>
        <p:spPr>
          <a:xfrm>
            <a:off x="3087414" y="5300272"/>
            <a:ext cx="3318537" cy="492443"/>
          </a:xfrm>
          <a:prstGeom prst="rect">
            <a:avLst/>
          </a:prstGeom>
        </p:spPr>
        <p:txBody>
          <a:bodyPr wrap="none">
            <a:spAutoFit/>
          </a:bodyPr>
          <a:lstStyle/>
          <a:p>
            <a:pPr>
              <a:lnSpc>
                <a:spcPct val="130000"/>
              </a:lnSpc>
            </a:pPr>
            <a:r>
              <a:rPr lang="en-US" sz="2000" smtClean="0">
                <a:latin typeface="Arial" panose="020B0604020202020204" pitchFamily="34" charset="0"/>
                <a:cs typeface="Arial" panose="020B0604020202020204" pitchFamily="34" charset="0"/>
              </a:rPr>
              <a:t>Thể tích phần gỗ còn lại là</a:t>
            </a:r>
            <a:r>
              <a:rPr lang="en-US" sz="200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1" name="TextBox 20"/>
          <p:cNvSpPr txBox="1"/>
          <p:nvPr/>
        </p:nvSpPr>
        <p:spPr>
          <a:xfrm>
            <a:off x="3754583" y="5744605"/>
            <a:ext cx="2693046" cy="400110"/>
          </a:xfrm>
          <a:prstGeom prst="rect">
            <a:avLst/>
          </a:prstGeom>
          <a:noFill/>
        </p:spPr>
        <p:txBody>
          <a:bodyPr wrap="square" rtlCol="0">
            <a:spAutoFit/>
          </a:bodyPr>
          <a:lstStyle/>
          <a:p>
            <a:r>
              <a:rPr lang="en-US" sz="2000" b="1" smtClean="0">
                <a:solidFill>
                  <a:srgbClr val="0000CC"/>
                </a:solidFill>
                <a:latin typeface="Arial" panose="020B0604020202020204" pitchFamily="34" charset="0"/>
                <a:cs typeface="Arial" panose="020B0604020202020204" pitchFamily="34" charset="0"/>
              </a:rPr>
              <a:t>270 – 64 = 206 (cm</a:t>
            </a:r>
            <a:r>
              <a:rPr lang="en-US" sz="2000" b="1" baseline="30000" smtClean="0">
                <a:solidFill>
                  <a:srgbClr val="0000CC"/>
                </a:solidFill>
                <a:latin typeface="Arial" panose="020B0604020202020204" pitchFamily="34" charset="0"/>
                <a:cs typeface="Arial" panose="020B0604020202020204" pitchFamily="34" charset="0"/>
              </a:rPr>
              <a:t>3</a:t>
            </a:r>
            <a:r>
              <a:rPr lang="en-US" sz="2000" b="1" smtClean="0">
                <a:solidFill>
                  <a:srgbClr val="0000CC"/>
                </a:solidFill>
                <a:latin typeface="Arial" panose="020B0604020202020204" pitchFamily="34" charset="0"/>
                <a:cs typeface="Arial" panose="020B0604020202020204" pitchFamily="34" charset="0"/>
              </a:rPr>
              <a:t>)</a:t>
            </a:r>
            <a:endParaRPr lang="en-US" sz="2000" b="1" dirty="0">
              <a:solidFill>
                <a:srgbClr val="0000CC"/>
              </a:solidFill>
              <a:latin typeface="Arial" panose="020B0604020202020204" pitchFamily="34" charset="0"/>
              <a:cs typeface="Arial" panose="020B0604020202020204" pitchFamily="34" charset="0"/>
            </a:endParaRPr>
          </a:p>
        </p:txBody>
      </p:sp>
      <p:sp>
        <p:nvSpPr>
          <p:cNvPr id="22" name="TextBox 21"/>
          <p:cNvSpPr txBox="1"/>
          <p:nvPr/>
        </p:nvSpPr>
        <p:spPr>
          <a:xfrm>
            <a:off x="5488137" y="6096607"/>
            <a:ext cx="2741463" cy="400110"/>
          </a:xfrm>
          <a:prstGeom prst="rect">
            <a:avLst/>
          </a:prstGeom>
          <a:noFill/>
        </p:spPr>
        <p:txBody>
          <a:bodyPr wrap="square" rtlCol="0">
            <a:spAutoFit/>
          </a:bodyPr>
          <a:lstStyle/>
          <a:p>
            <a:r>
              <a:rPr lang="en-US" sz="2000" b="1" smtClean="0">
                <a:solidFill>
                  <a:srgbClr val="FF0000"/>
                </a:solidFill>
                <a:latin typeface="Arial" panose="020B0604020202020204" pitchFamily="34" charset="0"/>
                <a:cs typeface="Arial" panose="020B0604020202020204" pitchFamily="34" charset="0"/>
              </a:rPr>
              <a:t>Đáp số: 206 cm</a:t>
            </a:r>
            <a:r>
              <a:rPr lang="en-US" sz="2000" b="1" baseline="30000" smtClean="0">
                <a:solidFill>
                  <a:srgbClr val="FF0000"/>
                </a:solidFill>
                <a:latin typeface="Arial" panose="020B0604020202020204" pitchFamily="34" charset="0"/>
                <a:cs typeface="Arial" panose="020B0604020202020204" pitchFamily="34" charset="0"/>
              </a:rPr>
              <a:t>3</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1" dur="2000" fill="hold"/>
                                        <p:tgtEl>
                                          <p:spTgt spid="1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467" name="Rectangle 7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59469" name="Rectangle 7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smtClean="0">
              <a:ln>
                <a:noFill/>
              </a:ln>
              <a:solidFill>
                <a:srgbClr val="006699"/>
              </a:solidFill>
              <a:effectLst/>
              <a:uLnTx/>
              <a:uFillTx/>
              <a:latin typeface="Times New Roman" panose="02020603050405020304" pitchFamily="18" charset="0"/>
              <a:ea typeface="+mn-ea"/>
              <a:cs typeface="+mn-cs"/>
            </a:endParaRPr>
          </a:p>
        </p:txBody>
      </p:sp>
      <p:sp>
        <p:nvSpPr>
          <p:cNvPr id="4" name="Rounded Rectangle 3"/>
          <p:cNvSpPr/>
          <p:nvPr/>
        </p:nvSpPr>
        <p:spPr bwMode="auto">
          <a:xfrm>
            <a:off x="2819400" y="304800"/>
            <a:ext cx="4038600" cy="457200"/>
          </a:xfrm>
          <a:prstGeom prst="round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KIẾN THỨC CẦN NHỚ</a:t>
            </a:r>
            <a:endParaRPr kumimoji="0" lang="vi-VN"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endParaRPr>
          </a:p>
        </p:txBody>
      </p:sp>
      <p:sp>
        <p:nvSpPr>
          <p:cNvPr id="55" name="Rounded Rectangle 54"/>
          <p:cNvSpPr/>
          <p:nvPr/>
        </p:nvSpPr>
        <p:spPr bwMode="auto">
          <a:xfrm>
            <a:off x="443345" y="1066799"/>
            <a:ext cx="8686800" cy="2133601"/>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just" defTabSz="914400" rtl="0" eaLnBrk="0" fontAlgn="base" latinLnBrk="0" hangingPunct="0">
              <a:lnSpc>
                <a:spcPct val="100000"/>
              </a:lnSpc>
              <a:spcBef>
                <a:spcPts val="1800"/>
              </a:spcBef>
              <a:spcAft>
                <a:spcPct val="0"/>
              </a:spcAft>
              <a:buClrTx/>
              <a:buSzTx/>
              <a:buFontTx/>
              <a:buNone/>
              <a:tabLst/>
              <a:defRPr/>
            </a:pPr>
            <a:r>
              <a:rPr kumimoji="0" lang="en-US"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 Muốn tính thể tích </a:t>
            </a: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hình hộp chữ nhật </a:t>
            </a:r>
            <a:r>
              <a:rPr kumimoji="0" lang="en-US"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ta lấy chiều dài nhân với chiều rộng rồi nhân với chiều cao </a:t>
            </a:r>
            <a:r>
              <a:rPr kumimoji="0" lang="en-US" sz="2400" b="1" i="1"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(cùng một đơn vị đo)</a:t>
            </a:r>
            <a:r>
              <a:rPr kumimoji="0" lang="en-US"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ts val="1200"/>
              </a:spcBef>
              <a:spcAft>
                <a:spcPct val="0"/>
              </a:spcAft>
              <a:buClrTx/>
              <a:buSzTx/>
              <a:buFontTx/>
              <a:buNone/>
              <a:tabLst/>
              <a:defRPr/>
            </a:pPr>
            <a:r>
              <a:rPr kumimoji="0" lang="en-US"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V = a x b x c</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a:t>
            </a:r>
            <a:r>
              <a:rPr kumimoji="0" lang="en-US" sz="22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a, b, c là ba kích thước của hình hộp chữ nhật</a:t>
            </a:r>
            <a:r>
              <a:rPr kumimoji="0" lang="en-US"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rPr>
              <a:t>)</a:t>
            </a:r>
            <a:endParaRPr kumimoji="0" lang="vi-VN" sz="2400" b="1" i="0" u="none" strike="noStrike" kern="1200" cap="none" spc="0" normalizeH="0" baseline="0" noProof="0" smtClean="0">
              <a:ln>
                <a:noFill/>
              </a:ln>
              <a:solidFill>
                <a:srgbClr val="000066"/>
              </a:solidFill>
              <a:effectLst/>
              <a:uLnTx/>
              <a:uFillTx/>
              <a:latin typeface="Times New Roman" panose="02020603050405020304" pitchFamily="18" charset="0"/>
              <a:ea typeface="+mn-ea"/>
              <a:cs typeface="+mn-cs"/>
            </a:endParaRPr>
          </a:p>
        </p:txBody>
      </p:sp>
      <p:sp>
        <p:nvSpPr>
          <p:cNvPr id="2" name="16-Point Star 1"/>
          <p:cNvSpPr/>
          <p:nvPr/>
        </p:nvSpPr>
        <p:spPr bwMode="auto">
          <a:xfrm>
            <a:off x="76200" y="1219200"/>
            <a:ext cx="457200" cy="381000"/>
          </a:xfrm>
          <a:prstGeom prst="star1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anose="02020603050405020304" pitchFamily="18" charset="0"/>
              </a:rPr>
              <a:t>1</a:t>
            </a:r>
            <a:endParaRPr kumimoji="0" lang="vi-VN" sz="1800" b="1" i="0" u="none" strike="noStrike" cap="none" normalizeH="0" baseline="0" smtClean="0">
              <a:ln>
                <a:noFill/>
              </a:ln>
              <a:solidFill>
                <a:srgbClr val="FF0000"/>
              </a:solidFill>
              <a:effectLst/>
              <a:latin typeface="Times New Roman" panose="02020603050405020304" pitchFamily="18" charset="0"/>
            </a:endParaRPr>
          </a:p>
        </p:txBody>
      </p:sp>
      <p:sp>
        <p:nvSpPr>
          <p:cNvPr id="9" name="Rounded Rectangle 8"/>
          <p:cNvSpPr/>
          <p:nvPr/>
        </p:nvSpPr>
        <p:spPr bwMode="auto">
          <a:xfrm>
            <a:off x="533399" y="3505199"/>
            <a:ext cx="8527473" cy="2209802"/>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eaLnBrk="0" fontAlgn="base" hangingPunct="0">
              <a:spcBef>
                <a:spcPts val="1800"/>
              </a:spcBef>
              <a:spcAft>
                <a:spcPct val="0"/>
              </a:spcAft>
            </a:pPr>
            <a:r>
              <a:rPr lang="en-US" sz="2400" b="1" smtClean="0">
                <a:solidFill>
                  <a:srgbClr val="000066"/>
                </a:solidFill>
                <a:latin typeface="Times New Roman" panose="02020603050405020304" pitchFamily="18" charset="0"/>
              </a:rPr>
              <a:t> Muốn </a:t>
            </a:r>
            <a:r>
              <a:rPr lang="en-US" sz="2400" b="1">
                <a:solidFill>
                  <a:srgbClr val="000066"/>
                </a:solidFill>
                <a:latin typeface="Times New Roman" panose="02020603050405020304" pitchFamily="18" charset="0"/>
              </a:rPr>
              <a:t>tính thể tích </a:t>
            </a:r>
            <a:r>
              <a:rPr lang="en-US" sz="2400" b="1">
                <a:solidFill>
                  <a:srgbClr val="FF0000"/>
                </a:solidFill>
                <a:latin typeface="Times New Roman" panose="02020603050405020304" pitchFamily="18" charset="0"/>
              </a:rPr>
              <a:t>hình lập phương</a:t>
            </a:r>
            <a:r>
              <a:rPr lang="en-US" sz="2400" b="1">
                <a:solidFill>
                  <a:srgbClr val="000066"/>
                </a:solidFill>
                <a:latin typeface="Times New Roman" panose="02020603050405020304" pitchFamily="18" charset="0"/>
              </a:rPr>
              <a:t>, ta lấy cạnh nhân với cạnh rồi nhân với cạnh.</a:t>
            </a:r>
          </a:p>
          <a:p>
            <a:pPr algn="ctr" eaLnBrk="0" fontAlgn="base" hangingPunct="0">
              <a:spcBef>
                <a:spcPts val="1200"/>
              </a:spcBef>
              <a:spcAft>
                <a:spcPct val="0"/>
              </a:spcAft>
            </a:pPr>
            <a:r>
              <a:rPr lang="en-US" sz="2400" b="1">
                <a:solidFill>
                  <a:srgbClr val="000066"/>
                </a:solidFill>
                <a:latin typeface="Times New Roman" panose="02020603050405020304" pitchFamily="18" charset="0"/>
              </a:rPr>
              <a:t>V = a x a x a </a:t>
            </a:r>
            <a:endParaRPr lang="en-US" sz="2400" b="1">
              <a:solidFill>
                <a:srgbClr val="000066"/>
              </a:solidFill>
              <a:latin typeface="Times New Roman" panose="02020603050405020304" pitchFamily="18" charset="0"/>
            </a:endParaRPr>
          </a:p>
          <a:p>
            <a:pPr algn="ctr" eaLnBrk="0" fontAlgn="base" hangingPunct="0">
              <a:spcBef>
                <a:spcPts val="600"/>
              </a:spcBef>
              <a:spcAft>
                <a:spcPct val="0"/>
              </a:spcAft>
            </a:pPr>
            <a:r>
              <a:rPr lang="en-US" sz="2400" b="1">
                <a:solidFill>
                  <a:srgbClr val="000066"/>
                </a:solidFill>
                <a:latin typeface="Times New Roman" panose="02020603050405020304" pitchFamily="18" charset="0"/>
              </a:rPr>
              <a:t>(</a:t>
            </a:r>
            <a:r>
              <a:rPr lang="en-US" sz="2400" b="1">
                <a:solidFill>
                  <a:srgbClr val="000066"/>
                </a:solidFill>
                <a:latin typeface="Times New Roman" panose="02020603050405020304" pitchFamily="18" charset="0"/>
              </a:rPr>
              <a:t>a là cạnh của hình lập phương)</a:t>
            </a:r>
            <a:endParaRPr lang="vi-VN" sz="2400" b="1">
              <a:solidFill>
                <a:srgbClr val="000066"/>
              </a:solidFill>
              <a:latin typeface="Times New Roman" panose="02020603050405020304" pitchFamily="18" charset="0"/>
            </a:endParaRPr>
          </a:p>
          <a:p>
            <a:pPr algn="just" eaLnBrk="0" fontAlgn="base" hangingPunct="0">
              <a:spcBef>
                <a:spcPts val="1800"/>
              </a:spcBef>
              <a:spcAft>
                <a:spcPct val="0"/>
              </a:spcAft>
            </a:pPr>
            <a:endParaRPr lang="en-US" sz="2400" b="1">
              <a:solidFill>
                <a:srgbClr val="000066"/>
              </a:solidFill>
              <a:latin typeface="Times New Roman" panose="02020603050405020304" pitchFamily="18" charset="0"/>
            </a:endParaRPr>
          </a:p>
          <a:p>
            <a:pPr algn="just" eaLnBrk="0" fontAlgn="base" hangingPunct="0">
              <a:spcBef>
                <a:spcPts val="1800"/>
              </a:spcBef>
              <a:spcAft>
                <a:spcPct val="0"/>
              </a:spcAft>
            </a:pPr>
            <a:endParaRPr lang="en-US" sz="2400" b="1">
              <a:solidFill>
                <a:srgbClr val="000066"/>
              </a:solidFill>
              <a:latin typeface="Times New Roman" panose="02020603050405020304" pitchFamily="18" charset="0"/>
            </a:endParaRPr>
          </a:p>
          <a:p>
            <a:pPr algn="just" eaLnBrk="0" fontAlgn="base" hangingPunct="0">
              <a:spcBef>
                <a:spcPts val="1800"/>
              </a:spcBef>
              <a:spcAft>
                <a:spcPct val="0"/>
              </a:spcAft>
            </a:pPr>
            <a:endParaRPr lang="vi-VN" sz="2400" b="1">
              <a:solidFill>
                <a:srgbClr val="000066"/>
              </a:solidFill>
              <a:latin typeface="Times New Roman" panose="02020603050405020304" pitchFamily="18" charset="0"/>
            </a:endParaRPr>
          </a:p>
        </p:txBody>
      </p:sp>
      <p:sp>
        <p:nvSpPr>
          <p:cNvPr id="10" name="16-Point Star 9"/>
          <p:cNvSpPr/>
          <p:nvPr/>
        </p:nvSpPr>
        <p:spPr bwMode="auto">
          <a:xfrm>
            <a:off x="76200" y="3619500"/>
            <a:ext cx="457200" cy="381000"/>
          </a:xfrm>
          <a:prstGeom prst="star1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a:solidFill>
                  <a:srgbClr val="FF0000"/>
                </a:solidFill>
                <a:latin typeface="Times New Roman" panose="02020603050405020304" pitchFamily="18" charset="0"/>
              </a:rPr>
              <a:t>2</a:t>
            </a:r>
            <a:endParaRPr kumimoji="0" lang="vi-VN" sz="1800" b="1" i="0" u="none" strike="noStrike" cap="none" normalizeH="0" baseline="0" smtClean="0">
              <a:ln>
                <a:noFill/>
              </a:ln>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254436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7924800" cy="249299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0000CC"/>
                </a:solidFill>
                <a:effectLst/>
                <a:uLnTx/>
                <a:uFillTx/>
                <a:latin typeface="Arial" panose="020B0604020202020204" pitchFamily="34" charset="0"/>
                <a:ea typeface="+mn-ea"/>
                <a:cs typeface="Arial" panose="020B0604020202020204" pitchFamily="34" charset="0"/>
              </a:rPr>
              <a:t>LUYỆN TẬP CHUNG</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0066FF"/>
                </a:solidFill>
                <a:effectLst/>
                <a:uLnTx/>
                <a:uFillTx/>
                <a:latin typeface="Arial" panose="020B0604020202020204" pitchFamily="34" charset="0"/>
                <a:ea typeface="+mn-ea"/>
                <a:cs typeface="Arial" panose="020B0604020202020204" pitchFamily="34" charset="0"/>
              </a:rPr>
              <a:t>Trang 124</a:t>
            </a:r>
            <a:endParaRPr kumimoji="0" lang="en-US" sz="60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747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otalTime>1462</TotalTime>
  <Words>1568</Words>
  <Application>Microsoft Office PowerPoint</Application>
  <PresentationFormat>On-screen Show (4:3)</PresentationFormat>
  <Paragraphs>221</Paragraphs>
  <Slides>21</Slides>
  <Notes>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21</vt:i4>
      </vt:variant>
    </vt:vector>
  </HeadingPairs>
  <TitlesOfParts>
    <vt:vector size="40" baseType="lpstr">
      <vt:lpstr>Arial</vt:lpstr>
      <vt:lpstr>Calibri</vt:lpstr>
      <vt:lpstr>Calibri Light</vt:lpstr>
      <vt:lpstr>Cambria Math</vt:lpstr>
      <vt:lpstr>Garamond</vt:lpstr>
      <vt:lpstr>Swis721 Blk BT</vt:lpstr>
      <vt:lpstr>Tahoma</vt:lpstr>
      <vt:lpstr>Times New Roman</vt:lpstr>
      <vt:lpstr>Tunga</vt:lpstr>
      <vt:lpstr>UNI Chu truyen thong</vt:lpstr>
      <vt:lpstr>Verdana</vt:lpstr>
      <vt:lpstr>仿宋</vt:lpstr>
      <vt:lpstr>Office Theme</vt:lpstr>
      <vt:lpstr>1_Office Theme</vt:lpstr>
      <vt:lpstr>2_Office Theme</vt:lpstr>
      <vt:lpstr>BlackTie</vt:lpstr>
      <vt:lpstr>3_Office Theme</vt:lpstr>
      <vt:lpstr>4_Office Theme</vt:lpstr>
      <vt:lpstr>Balloons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Ms-Hang</dc:creator>
  <cp:lastModifiedBy>Windows User</cp:lastModifiedBy>
  <cp:revision>144</cp:revision>
  <dcterms:created xsi:type="dcterms:W3CDTF">2020-04-08T14:43:05Z</dcterms:created>
  <dcterms:modified xsi:type="dcterms:W3CDTF">2020-05-18T15:18:42Z</dcterms:modified>
</cp:coreProperties>
</file>